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09" r:id="rId2"/>
    <p:sldId id="310" r:id="rId3"/>
    <p:sldId id="318" r:id="rId4"/>
    <p:sldId id="319" r:id="rId5"/>
    <p:sldId id="320" r:id="rId6"/>
    <p:sldId id="321" r:id="rId7"/>
    <p:sldId id="314" r:id="rId8"/>
    <p:sldId id="290" r:id="rId9"/>
    <p:sldId id="305" r:id="rId10"/>
    <p:sldId id="301" r:id="rId11"/>
    <p:sldId id="293" r:id="rId12"/>
    <p:sldId id="313" r:id="rId13"/>
    <p:sldId id="259" r:id="rId14"/>
    <p:sldId id="306" r:id="rId15"/>
    <p:sldId id="307" r:id="rId16"/>
    <p:sldId id="260" r:id="rId17"/>
    <p:sldId id="283" r:id="rId18"/>
    <p:sldId id="278" r:id="rId19"/>
    <p:sldId id="315" r:id="rId20"/>
    <p:sldId id="316" r:id="rId21"/>
    <p:sldId id="312" r:id="rId22"/>
    <p:sldId id="280" r:id="rId23"/>
    <p:sldId id="317" r:id="rId24"/>
    <p:sldId id="281" r:id="rId25"/>
    <p:sldId id="297" r:id="rId26"/>
    <p:sldId id="308" r:id="rId27"/>
    <p:sldId id="284" r:id="rId28"/>
    <p:sldId id="285" r:id="rId29"/>
    <p:sldId id="286" r:id="rId30"/>
    <p:sldId id="287" r:id="rId31"/>
    <p:sldId id="258" r:id="rId32"/>
    <p:sldId id="300" r:id="rId33"/>
    <p:sldId id="299" r:id="rId34"/>
    <p:sldId id="302" r:id="rId35"/>
    <p:sldId id="303" r:id="rId36"/>
    <p:sldId id="304" r:id="rId37"/>
    <p:sldId id="257" r:id="rId38"/>
    <p:sldId id="292" r:id="rId3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7D6F"/>
    <a:srgbClr val="BEC28E"/>
    <a:srgbClr val="8A9869"/>
    <a:srgbClr val="5B664C"/>
    <a:srgbClr val="3B8686"/>
    <a:srgbClr val="79BD9A"/>
    <a:srgbClr val="F3E207"/>
    <a:srgbClr val="F8E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72" autoAdjust="0"/>
  </p:normalViewPr>
  <p:slideViewPr>
    <p:cSldViewPr>
      <p:cViewPr varScale="1">
        <p:scale>
          <a:sx n="107" d="100"/>
          <a:sy n="107" d="100"/>
        </p:scale>
        <p:origin x="-84" y="-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CF946-7941-42E6-B6D4-EB09943B01E7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C526-4077-450E-B359-3F0F61BCF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5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2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2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2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2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92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6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4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1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6" y="20479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6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jpe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3B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400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car-on-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-305451" y="-92546"/>
            <a:ext cx="9754899" cy="532859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195736" y="1801133"/>
            <a:ext cx="1358064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200" dirty="0" smtClean="0">
                <a:solidFill>
                  <a:schemeClr val="tx1"/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까지 어떻게 갈지</a:t>
            </a:r>
            <a:endParaRPr lang="ko-KR" altLang="en-US" sz="1200" dirty="0">
              <a:solidFill>
                <a:schemeClr val="tx1"/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68406" y="1995686"/>
            <a:ext cx="2170787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내가 </a:t>
            </a:r>
            <a:r>
              <a:rPr kumimoji="1" lang="ko-KR" altLang="en-US" sz="1200" b="1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생각해서 입력해야 한다</a:t>
            </a:r>
            <a:endParaRPr kumimoji="1" lang="ko-KR" altLang="en-US" sz="1200" b="1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79273" y="1712656"/>
            <a:ext cx="1842349" cy="622376"/>
            <a:chOff x="3004975" y="2622684"/>
            <a:chExt cx="1842348" cy="829835"/>
          </a:xfrm>
        </p:grpSpPr>
        <p:sp>
          <p:nvSpPr>
            <p:cNvPr id="19" name="Rectangle 1"/>
            <p:cNvSpPr>
              <a:spLocks noChangeArrowheads="1"/>
            </p:cNvSpPr>
            <p:nvPr/>
          </p:nvSpPr>
          <p:spPr bwMode="auto">
            <a:xfrm>
              <a:off x="3004975" y="2622684"/>
              <a:ext cx="537327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3B8686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3B8686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20" name="Rectangle 1"/>
            <p:cNvSpPr>
              <a:spLocks noChangeArrowheads="1"/>
            </p:cNvSpPr>
            <p:nvPr/>
          </p:nvSpPr>
          <p:spPr bwMode="auto">
            <a:xfrm>
              <a:off x="3469310" y="2754892"/>
              <a:ext cx="909223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2800" b="1" i="0" u="none" strike="noStrike" cap="none" normalizeH="0" baseline="0" dirty="0" smtClean="0">
                  <a:ln>
                    <a:noFill/>
                  </a:ln>
                  <a:solidFill>
                    <a:srgbClr val="3B868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2800" b="1" i="0" u="none" strike="noStrike" cap="none" normalizeH="0" baseline="0" dirty="0" smtClean="0">
                  <a:ln>
                    <a:noFill/>
                  </a:ln>
                  <a:solidFill>
                    <a:srgbClr val="3B868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3B8686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09996" y="2622685"/>
              <a:ext cx="537327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3B8686"/>
                  </a:solidFill>
                </a:rPr>
                <a:t>”</a:t>
              </a:r>
              <a:endParaRPr lang="ko-KR" altLang="en-US" sz="3200" b="1" dirty="0">
                <a:solidFill>
                  <a:srgbClr val="3B8686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44586" y="1347614"/>
            <a:ext cx="748672" cy="369332"/>
            <a:chOff x="544586" y="1440315"/>
            <a:chExt cx="748672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544586" y="1497582"/>
              <a:ext cx="636713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b="1">
                  <a:solidFill>
                    <a:schemeClr val="bg1"/>
                  </a:solidFill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200" dirty="0" smtClean="0">
                  <a:solidFill>
                    <a:schemeClr val="tx1"/>
                  </a:solidFill>
                  <a:latin typeface="DX고딕 30" pitchFamily="18" charset="-127"/>
                  <a:ea typeface="DX고딕 30" pitchFamily="18" charset="-127"/>
                  <a:cs typeface="THE외계인설명서" pitchFamily="18" charset="-127"/>
                </a:rPr>
                <a:t>하지만</a:t>
              </a:r>
              <a:endParaRPr lang="ko-KR" altLang="en-US" sz="1200" dirty="0">
                <a:solidFill>
                  <a:schemeClr val="tx1"/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endParaRPr>
            </a:p>
          </p:txBody>
        </p:sp>
        <p:sp>
          <p:nvSpPr>
            <p:cNvPr id="23" name="Rectangle 1"/>
            <p:cNvSpPr>
              <a:spLocks noChangeArrowheads="1"/>
            </p:cNvSpPr>
            <p:nvPr/>
          </p:nvSpPr>
          <p:spPr bwMode="auto">
            <a:xfrm rot="355786">
              <a:off x="1052486" y="1440315"/>
              <a:ext cx="2407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3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Crossroads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6224" y="-2733"/>
            <a:ext cx="3419872" cy="51435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768181" y="2499742"/>
            <a:ext cx="2198038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70" pitchFamily="18" charset="-127"/>
                <a:ea typeface="DX고딕 70" pitchFamily="18" charset="-127"/>
                <a:cs typeface="굴림" pitchFamily="50" charset="-127"/>
              </a:rPr>
              <a:t>제시</a:t>
            </a:r>
            <a:r>
              <a:rPr kumimoji="1" lang="ko-KR" altLang="en-US" sz="16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해주면 </a:t>
            </a:r>
            <a:r>
              <a:rPr kumimoji="1" lang="ko-KR" altLang="en-US" sz="16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어떨까</a:t>
            </a:r>
            <a:r>
              <a:rPr kumimoji="1" lang="en-US" altLang="ko-KR" sz="32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1772980"/>
            <a:ext cx="1283724" cy="523220"/>
            <a:chOff x="4139952" y="2436469"/>
            <a:chExt cx="1283724" cy="697628"/>
          </a:xfrm>
        </p:grpSpPr>
        <p:sp>
          <p:nvSpPr>
            <p:cNvPr id="8" name="TextBox 7"/>
            <p:cNvSpPr txBox="1"/>
            <p:nvPr/>
          </p:nvSpPr>
          <p:spPr>
            <a:xfrm>
              <a:off x="4139952" y="2650731"/>
              <a:ext cx="1005403" cy="451406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2000" b="1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그렇다면</a:t>
              </a:r>
            </a:p>
          </p:txBody>
        </p:sp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2448" y="2436469"/>
              <a:ext cx="271228" cy="697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387661" y="2107646"/>
            <a:ext cx="2496707" cy="646331"/>
            <a:chOff x="4658012" y="724646"/>
            <a:chExt cx="2496706" cy="861775"/>
          </a:xfrm>
          <a:solidFill>
            <a:srgbClr val="BEC28E"/>
          </a:solidFill>
        </p:grpSpPr>
        <p:sp>
          <p:nvSpPr>
            <p:cNvPr id="17" name="직사각형 16"/>
            <p:cNvSpPr/>
            <p:nvPr/>
          </p:nvSpPr>
          <p:spPr>
            <a:xfrm>
              <a:off x="4840613" y="751399"/>
              <a:ext cx="1689606" cy="7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58012" y="724646"/>
              <a:ext cx="2496706" cy="861775"/>
              <a:chOff x="5194845" y="2907997"/>
              <a:chExt cx="2496706" cy="861775"/>
            </a:xfrm>
            <a:grpFill/>
          </p:grpSpPr>
          <p:sp>
            <p:nvSpPr>
              <p:cNvPr id="11" name="직사각형 10"/>
              <p:cNvSpPr/>
              <p:nvPr/>
            </p:nvSpPr>
            <p:spPr>
              <a:xfrm>
                <a:off x="5701793" y="2996074"/>
                <a:ext cx="1507143" cy="6976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50850" algn="l"/>
                  </a:tabLst>
                </a:pPr>
                <a:r>
                  <a:rPr kumimoji="1" lang="ko-KR" altLang="en-US" sz="2800" b="1" dirty="0" smtClean="0">
                    <a:solidFill>
                      <a:schemeClr val="bg1"/>
                    </a:solidFill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다양</a:t>
                </a:r>
                <a:r>
                  <a:rPr kumimoji="1" lang="ko-KR" altLang="en-US" sz="2800" b="1" dirty="0">
                    <a:solidFill>
                      <a:schemeClr val="bg1"/>
                    </a:solidFill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한</a:t>
                </a:r>
                <a:r>
                  <a:rPr kumimoji="1" lang="ko-KR" altLang="en-US" sz="2800" b="1" dirty="0" smtClean="0">
                    <a:solidFill>
                      <a:schemeClr val="bg1"/>
                    </a:solidFill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 </a:t>
                </a:r>
                <a:r>
                  <a:rPr kumimoji="1" lang="ko-KR" altLang="en-US" sz="2800" b="1" dirty="0">
                    <a:solidFill>
                      <a:schemeClr val="bg1"/>
                    </a:solidFill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길</a:t>
                </a:r>
              </a:p>
            </p:txBody>
          </p:sp>
          <p:sp>
            <p:nvSpPr>
              <p:cNvPr id="14" name="Rectangle 1"/>
              <p:cNvSpPr>
                <a:spLocks noChangeArrowheads="1"/>
              </p:cNvSpPr>
              <p:nvPr/>
            </p:nvSpPr>
            <p:spPr bwMode="auto">
              <a:xfrm>
                <a:off x="5194845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3600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360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09340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3600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944768" y="2283718"/>
            <a:ext cx="878767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우리가 </a:t>
            </a:r>
            <a:endParaRPr lang="en-US" altLang="ko-KR" sz="1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61198" y="2355726"/>
            <a:ext cx="468398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을 </a:t>
            </a:r>
          </a:p>
        </p:txBody>
      </p:sp>
    </p:spTree>
    <p:extLst>
      <p:ext uri="{BB962C8B-B14F-4D97-AF65-F5344CB8AC3E}">
        <p14:creationId xmlns:p14="http://schemas.microsoft.com/office/powerpoint/2010/main" val="4133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다운로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7" y="2571750"/>
            <a:ext cx="9144000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8126" y="2021468"/>
            <a:ext cx="21916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길에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effectLst/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도 하고 싶은 여행자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96136" y="2021468"/>
            <a:ext cx="3211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자신에게 맞는 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 루트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를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</a:p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추천 받고 싶은 여행자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486445" y="2355086"/>
            <a:ext cx="410445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70299" y="5627"/>
            <a:ext cx="1010213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smtClean="0">
                <a:solidFill>
                  <a:schemeClr val="bg1">
                    <a:lumMod val="50000"/>
                  </a:schemeClr>
                </a:solidFill>
              </a:rPr>
              <a:t>Target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분석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2" y="-596602"/>
            <a:ext cx="504056" cy="50405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529677" y="2309237"/>
            <a:ext cx="90000" cy="90000"/>
          </a:xfrm>
          <a:prstGeom prst="ellipse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4398972" y="1779662"/>
            <a:ext cx="351409" cy="48361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9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18003" y="24332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기획배경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10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07904" y="195486"/>
            <a:ext cx="4897879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1"/>
            <a:r>
              <a:rPr lang="ko-KR" altLang="ko-KR" dirty="0"/>
              <a:t>주요 서비스 내용</a:t>
            </a:r>
            <a:r>
              <a:rPr lang="en-US" altLang="ko-KR" dirty="0"/>
              <a:t> / </a:t>
            </a:r>
            <a:r>
              <a:rPr lang="ko-KR" altLang="ko-KR" dirty="0"/>
              <a:t>구성도</a:t>
            </a:r>
            <a:r>
              <a:rPr lang="en-US" altLang="ko-KR" dirty="0"/>
              <a:t> (Service Flow)</a:t>
            </a:r>
            <a:endParaRPr lang="ko-KR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683568" y="1707654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ko-KR" altLang="ko-KR" sz="1400" dirty="0"/>
              <a:t>목적지가 정해진 사용자</a:t>
            </a:r>
          </a:p>
          <a:p>
            <a:pPr fontAlgn="base" latinLnBrk="0"/>
            <a:r>
              <a:rPr lang="en-US" altLang="ko-KR" sz="1400" dirty="0"/>
              <a:t>1. </a:t>
            </a:r>
            <a:r>
              <a:rPr lang="ko-KR" altLang="ko-KR" sz="1400" dirty="0"/>
              <a:t>목적지 설정 목적지 검색</a:t>
            </a:r>
          </a:p>
          <a:p>
            <a:pPr fontAlgn="base" latinLnBrk="0"/>
            <a:r>
              <a:rPr lang="en-US" altLang="ko-KR" sz="1400" dirty="0"/>
              <a:t>2. </a:t>
            </a:r>
            <a:r>
              <a:rPr lang="ko-KR" altLang="ko-KR" sz="1400" dirty="0"/>
              <a:t>목적지 부근 관광지</a:t>
            </a:r>
            <a:r>
              <a:rPr lang="en-US" altLang="ko-KR" sz="1400" dirty="0"/>
              <a:t>, </a:t>
            </a:r>
            <a:r>
              <a:rPr lang="ko-KR" altLang="ko-KR" sz="1400" dirty="0"/>
              <a:t>루트 추천 – </a:t>
            </a:r>
            <a:r>
              <a:rPr lang="ko-KR" altLang="ko-KR" sz="1400" dirty="0" err="1"/>
              <a:t>거리순</a:t>
            </a:r>
            <a:r>
              <a:rPr lang="en-US" altLang="ko-KR" sz="1400" dirty="0"/>
              <a:t>, </a:t>
            </a:r>
            <a:r>
              <a:rPr lang="ko-KR" altLang="ko-KR" sz="1400" dirty="0" err="1"/>
              <a:t>테마별</a:t>
            </a:r>
            <a:r>
              <a:rPr lang="ko-KR" altLang="ko-KR" sz="1400" dirty="0"/>
              <a:t> 정렬 정렬 탐색</a:t>
            </a:r>
          </a:p>
          <a:p>
            <a:pPr fontAlgn="base" latinLnBrk="0"/>
            <a:r>
              <a:rPr lang="en-US" altLang="ko-KR" sz="1400" dirty="0"/>
              <a:t>3-a. </a:t>
            </a:r>
            <a:r>
              <a:rPr lang="ko-KR" altLang="ko-KR" sz="1400" dirty="0"/>
              <a:t>관광지 선택</a:t>
            </a:r>
          </a:p>
          <a:p>
            <a:pPr fontAlgn="base" latinLnBrk="0"/>
            <a:r>
              <a:rPr lang="en-US" altLang="ko-KR" sz="1400" dirty="0"/>
              <a:t>3-b. </a:t>
            </a:r>
            <a:r>
              <a:rPr lang="ko-KR" altLang="ko-KR" sz="1400" dirty="0"/>
              <a:t>루트 선택</a:t>
            </a:r>
          </a:p>
          <a:p>
            <a:pPr fontAlgn="base" latinLnBrk="0"/>
            <a:r>
              <a:rPr lang="en-US" altLang="ko-KR" sz="1400" dirty="0"/>
              <a:t>4-a. </a:t>
            </a:r>
            <a:r>
              <a:rPr lang="ko-KR" altLang="ko-KR" sz="1400" dirty="0"/>
              <a:t>선택한 관광지를 포함하는 루트 추천 – 기본 제공 루트</a:t>
            </a:r>
            <a:r>
              <a:rPr lang="en-US" altLang="ko-KR" sz="1400" dirty="0"/>
              <a:t>, </a:t>
            </a:r>
            <a:r>
              <a:rPr lang="ko-KR" altLang="ko-KR" sz="1400" dirty="0"/>
              <a:t>다른 사용자 루트 제공</a:t>
            </a:r>
          </a:p>
          <a:p>
            <a:pPr fontAlgn="base" latinLnBrk="0"/>
            <a:r>
              <a:rPr lang="en-US" altLang="ko-KR" sz="1400" dirty="0"/>
              <a:t>5-a. </a:t>
            </a:r>
            <a:r>
              <a:rPr lang="ko-KR" altLang="ko-KR" sz="1400" dirty="0"/>
              <a:t>사용자 루트 작성 </a:t>
            </a:r>
          </a:p>
          <a:p>
            <a:pPr fontAlgn="base" latinLnBrk="0"/>
            <a:r>
              <a:rPr lang="en-US" altLang="ko-KR" sz="1400" dirty="0"/>
              <a:t>6. </a:t>
            </a:r>
            <a:r>
              <a:rPr lang="ko-KR" altLang="ko-KR" sz="1400" dirty="0"/>
              <a:t>사용자 루트에 대한 최적의 길</a:t>
            </a:r>
            <a:r>
              <a:rPr lang="en-US" altLang="ko-KR" sz="1400" dirty="0"/>
              <a:t>, </a:t>
            </a:r>
            <a:r>
              <a:rPr lang="ko-KR" altLang="ko-KR" sz="1400" dirty="0"/>
              <a:t>최소 시간 안내 – 저장</a:t>
            </a:r>
            <a:r>
              <a:rPr lang="en-US" altLang="ko-KR" sz="1400" dirty="0"/>
              <a:t>, </a:t>
            </a:r>
            <a:r>
              <a:rPr lang="ko-KR" altLang="ko-KR" sz="1400" dirty="0"/>
              <a:t>공유 기능</a:t>
            </a:r>
          </a:p>
          <a:p>
            <a:pPr fontAlgn="base" latinLnBrk="0"/>
            <a:r>
              <a:rPr lang="en-US" altLang="ko-KR" sz="1400" dirty="0"/>
              <a:t>7. </a:t>
            </a:r>
            <a:r>
              <a:rPr lang="ko-KR" altLang="ko-KR" sz="1400" dirty="0" err="1"/>
              <a:t>내비게이션</a:t>
            </a:r>
            <a:r>
              <a:rPr lang="ko-KR" altLang="ko-KR" sz="1400" dirty="0"/>
              <a:t> 기능</a:t>
            </a:r>
          </a:p>
          <a:p>
            <a:pPr fontAlgn="base" latinLnBrk="0"/>
            <a:r>
              <a:rPr lang="en-US" altLang="ko-KR" sz="1400" dirty="0"/>
              <a:t>8. </a:t>
            </a:r>
            <a:r>
              <a:rPr lang="ko-KR" altLang="ko-KR" sz="1400" dirty="0"/>
              <a:t>주행 완료 후 사용자 루트 공유 및 리뷰 작성</a:t>
            </a:r>
          </a:p>
          <a:p>
            <a:pPr fontAlgn="base" latinLnBrk="0"/>
            <a:r>
              <a:rPr lang="en-US" altLang="ko-KR" sz="1400" dirty="0"/>
              <a:t>// 9. </a:t>
            </a:r>
            <a:r>
              <a:rPr lang="ko-KR" altLang="ko-KR" sz="1400" dirty="0"/>
              <a:t>최근 본 페이지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8264" y="1707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5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7641" y="1433431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ko-KR" altLang="ko-KR" sz="1400" dirty="0"/>
              <a:t>목적지 및 여행지가 정해지지 않은 사용자</a:t>
            </a:r>
          </a:p>
          <a:p>
            <a:pPr fontAlgn="base" latinLnBrk="0"/>
            <a:r>
              <a:rPr lang="en-US" altLang="ko-KR" sz="1400" dirty="0"/>
              <a:t>1. </a:t>
            </a:r>
            <a:r>
              <a:rPr lang="ko-KR" altLang="ko-KR" sz="1400" dirty="0"/>
              <a:t>사용자 데이터 분석 기반 관광지</a:t>
            </a:r>
            <a:r>
              <a:rPr lang="en-US" altLang="ko-KR" sz="1400" dirty="0"/>
              <a:t>, </a:t>
            </a:r>
            <a:r>
              <a:rPr lang="ko-KR" altLang="ko-KR" sz="1400" dirty="0"/>
              <a:t>루트 추천 검색</a:t>
            </a:r>
          </a:p>
          <a:p>
            <a:pPr fontAlgn="base" latinLnBrk="0"/>
            <a:r>
              <a:rPr lang="en-US" altLang="ko-KR" sz="1400" dirty="0"/>
              <a:t>2-a. </a:t>
            </a:r>
            <a:r>
              <a:rPr lang="ko-KR" altLang="ko-KR" sz="1400" dirty="0"/>
              <a:t>관광지 세부페이지</a:t>
            </a:r>
            <a:r>
              <a:rPr lang="en-US" altLang="ko-KR" sz="1400" dirty="0"/>
              <a:t> - </a:t>
            </a:r>
            <a:r>
              <a:rPr lang="ko-KR" altLang="ko-KR" sz="1400" dirty="0"/>
              <a:t>상세정보 및 연관 관광지</a:t>
            </a:r>
            <a:r>
              <a:rPr lang="en-US" altLang="ko-KR" sz="1400" dirty="0"/>
              <a:t>, </a:t>
            </a:r>
            <a:r>
              <a:rPr lang="ko-KR" altLang="ko-KR" sz="1400" dirty="0"/>
              <a:t>연관 루트 추천</a:t>
            </a:r>
          </a:p>
          <a:p>
            <a:pPr fontAlgn="base" latinLnBrk="0"/>
            <a:r>
              <a:rPr lang="en-US" altLang="ko-KR" sz="1400" dirty="0"/>
              <a:t>2-b. </a:t>
            </a:r>
            <a:r>
              <a:rPr lang="ko-KR" altLang="ko-KR" sz="1400" dirty="0"/>
              <a:t>루트 세부페이지 – 소요시간 및 관광지 정보</a:t>
            </a:r>
            <a:r>
              <a:rPr lang="en-US" altLang="ko-KR" sz="1400" dirty="0"/>
              <a:t>, </a:t>
            </a:r>
            <a:r>
              <a:rPr lang="ko-KR" altLang="ko-KR" sz="1400" dirty="0"/>
              <a:t>연관 루트 추천</a:t>
            </a:r>
          </a:p>
          <a:p>
            <a:pPr fontAlgn="base" latinLnBrk="0"/>
            <a:r>
              <a:rPr lang="en-US" altLang="ko-KR" sz="1400" dirty="0"/>
              <a:t>3-a. </a:t>
            </a:r>
            <a:r>
              <a:rPr lang="ko-KR" altLang="ko-KR" sz="1400" dirty="0"/>
              <a:t>관광지 선택</a:t>
            </a:r>
          </a:p>
          <a:p>
            <a:pPr fontAlgn="base" latinLnBrk="0"/>
            <a:r>
              <a:rPr lang="en-US" altLang="ko-KR" sz="1400" dirty="0"/>
              <a:t>3-b. </a:t>
            </a:r>
            <a:r>
              <a:rPr lang="ko-KR" altLang="ko-KR" sz="1400" dirty="0"/>
              <a:t>루트 선택</a:t>
            </a:r>
          </a:p>
          <a:p>
            <a:pPr fontAlgn="base" latinLnBrk="0"/>
            <a:r>
              <a:rPr lang="en-US" altLang="ko-KR" sz="1400" dirty="0"/>
              <a:t>4-a. </a:t>
            </a:r>
            <a:r>
              <a:rPr lang="ko-KR" altLang="ko-KR" sz="1400" dirty="0"/>
              <a:t>선택한 관광지를 포함하는 루트 추천 – 기본 제공 루트</a:t>
            </a:r>
            <a:r>
              <a:rPr lang="en-US" altLang="ko-KR" sz="1400" dirty="0"/>
              <a:t>, </a:t>
            </a:r>
            <a:r>
              <a:rPr lang="ko-KR" altLang="ko-KR" sz="1400" dirty="0"/>
              <a:t>다른 사용자 루트 제공</a:t>
            </a:r>
          </a:p>
          <a:p>
            <a:pPr fontAlgn="base" latinLnBrk="0"/>
            <a:r>
              <a:rPr lang="en-US" altLang="ko-KR" sz="1400" dirty="0"/>
              <a:t>5-a. </a:t>
            </a:r>
            <a:r>
              <a:rPr lang="ko-KR" altLang="ko-KR" sz="1400" dirty="0"/>
              <a:t>사용자 루트 작성 </a:t>
            </a:r>
          </a:p>
          <a:p>
            <a:pPr fontAlgn="base" latinLnBrk="0"/>
            <a:r>
              <a:rPr lang="en-US" altLang="ko-KR" sz="1400" dirty="0"/>
              <a:t>6. </a:t>
            </a:r>
            <a:r>
              <a:rPr lang="ko-KR" altLang="ko-KR" sz="1400" dirty="0"/>
              <a:t>사용자 루트에 대한 최적의 길</a:t>
            </a:r>
            <a:r>
              <a:rPr lang="en-US" altLang="ko-KR" sz="1400" dirty="0"/>
              <a:t>, </a:t>
            </a:r>
            <a:r>
              <a:rPr lang="ko-KR" altLang="ko-KR" sz="1400" dirty="0"/>
              <a:t>최소 시간 안내 – 저장</a:t>
            </a:r>
            <a:r>
              <a:rPr lang="en-US" altLang="ko-KR" sz="1400" dirty="0"/>
              <a:t>, </a:t>
            </a:r>
            <a:r>
              <a:rPr lang="ko-KR" altLang="ko-KR" sz="1400" dirty="0"/>
              <a:t>공유 기능</a:t>
            </a:r>
          </a:p>
          <a:p>
            <a:pPr fontAlgn="base" latinLnBrk="0"/>
            <a:r>
              <a:rPr lang="en-US" altLang="ko-KR" sz="1400" dirty="0"/>
              <a:t>7. </a:t>
            </a:r>
            <a:r>
              <a:rPr lang="ko-KR" altLang="ko-KR" sz="1400" dirty="0" err="1"/>
              <a:t>네비게이션</a:t>
            </a:r>
            <a:r>
              <a:rPr lang="ko-KR" altLang="ko-KR" sz="1400" dirty="0"/>
              <a:t> 기능</a:t>
            </a:r>
          </a:p>
          <a:p>
            <a:pPr fontAlgn="base" latinLnBrk="0"/>
            <a:r>
              <a:rPr lang="en-US" altLang="ko-KR" sz="1400" dirty="0"/>
              <a:t>8. </a:t>
            </a:r>
            <a:r>
              <a:rPr lang="ko-KR" altLang="ko-KR" sz="1400" dirty="0"/>
              <a:t>주행 완료 후 사용자 루트 공유 및 리뷰 작성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07904" y="195486"/>
            <a:ext cx="4897879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1"/>
            <a:r>
              <a:rPr lang="ko-KR" altLang="ko-KR" dirty="0"/>
              <a:t>주요 서비스 내용</a:t>
            </a:r>
            <a:r>
              <a:rPr lang="en-US" altLang="ko-KR" dirty="0"/>
              <a:t> / </a:t>
            </a:r>
            <a:r>
              <a:rPr lang="ko-KR" altLang="ko-KR" dirty="0"/>
              <a:t>구성도</a:t>
            </a:r>
            <a:r>
              <a:rPr lang="en-US" altLang="ko-KR" dirty="0"/>
              <a:t> (Service Flow)</a:t>
            </a:r>
            <a:endParaRPr lang="ko-KR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948264" y="1707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12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50444" y="2433251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Ulux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948264" y="1707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9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5487"/>
            <a:ext cx="7704856" cy="23024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7711" y="2733772"/>
            <a:ext cx="637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티맵은</a:t>
            </a:r>
            <a:r>
              <a:rPr lang="ko-KR" altLang="en-US" dirty="0"/>
              <a:t> </a:t>
            </a:r>
            <a:r>
              <a:rPr lang="ko-KR" altLang="en-US" dirty="0" smtClean="0"/>
              <a:t>경쟁사 보다 자주 이용하는 횟수는 낮은 듯 보이지만</a:t>
            </a:r>
            <a:endParaRPr lang="en-US" altLang="ko-KR" dirty="0" smtClean="0"/>
          </a:p>
          <a:p>
            <a:r>
              <a:rPr lang="ko-KR" altLang="en-US" dirty="0" smtClean="0"/>
              <a:t>훨씬 오랜 시간 동안 쓴다는 것을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8" y="3223930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 뜻은 확실히 사용자들에게 </a:t>
            </a:r>
            <a:r>
              <a:rPr lang="ko-KR" altLang="en-US" dirty="0" err="1" smtClean="0"/>
              <a:t>내비게이션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인식되어있다는 뜻이다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67751" y="3813888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이용률이 낮은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대를 노린다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70299" y="5627"/>
            <a:ext cx="1010213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smtClean="0">
                <a:solidFill>
                  <a:schemeClr val="bg1">
                    <a:lumMod val="50000"/>
                  </a:schemeClr>
                </a:solidFill>
              </a:rPr>
              <a:t>Target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분석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2371" y="2030110"/>
            <a:ext cx="873957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 err="1"/>
              <a:t>커스텀</a:t>
            </a:r>
            <a:r>
              <a:rPr lang="ko-KR" altLang="en-US" sz="1000" dirty="0"/>
              <a:t> 루트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0611" y="2621754"/>
            <a:ext cx="745717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/>
              <a:t>루트 공유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371" y="1734288"/>
            <a:ext cx="873957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경유지 개수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2371" y="2325932"/>
            <a:ext cx="873957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목적지 부근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736468" y="1111456"/>
            <a:ext cx="877055" cy="334800"/>
            <a:chOff x="3923928" y="1895650"/>
            <a:chExt cx="877055" cy="334800"/>
          </a:xfrm>
        </p:grpSpPr>
        <p:sp>
          <p:nvSpPr>
            <p:cNvPr id="20" name="타원형 설명선 19"/>
            <p:cNvSpPr/>
            <p:nvPr/>
          </p:nvSpPr>
          <p:spPr>
            <a:xfrm>
              <a:off x="3923928" y="1895650"/>
              <a:ext cx="877055" cy="334800"/>
            </a:xfrm>
            <a:prstGeom prst="wedgeEllipseCallout">
              <a:avLst>
                <a:gd name="adj1" fmla="val -28931"/>
                <a:gd name="adj2" fmla="val 60182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89597" y="1933937"/>
              <a:ext cx="745717" cy="2616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50" dirty="0">
                  <a:solidFill>
                    <a:srgbClr val="FFC000"/>
                  </a:solidFill>
                </a:rPr>
                <a:t>카카오 </a:t>
              </a:r>
              <a:r>
                <a:rPr lang="ko-KR" altLang="en-US" sz="1050" dirty="0" err="1">
                  <a:solidFill>
                    <a:srgbClr val="FFC000"/>
                  </a:solidFill>
                </a:rPr>
                <a:t>맵</a:t>
              </a:r>
              <a:endParaRPr lang="ko-KR" altLang="en-US" sz="105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80584" y="1111456"/>
            <a:ext cx="877055" cy="334800"/>
            <a:chOff x="5508104" y="2285375"/>
            <a:chExt cx="877055" cy="334800"/>
          </a:xfrm>
        </p:grpSpPr>
        <p:sp>
          <p:nvSpPr>
            <p:cNvPr id="21" name="타원형 설명선 20"/>
            <p:cNvSpPr/>
            <p:nvPr/>
          </p:nvSpPr>
          <p:spPr>
            <a:xfrm>
              <a:off x="5508104" y="2285375"/>
              <a:ext cx="877055" cy="334800"/>
            </a:xfrm>
            <a:prstGeom prst="wedgeEllipseCallout">
              <a:avLst>
                <a:gd name="adj1" fmla="val -28931"/>
                <a:gd name="adj2" fmla="val 60182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49916" y="2320713"/>
              <a:ext cx="593431" cy="2616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5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구글</a:t>
              </a:r>
              <a:r>
                <a:rPr lang="ko-KR" altLang="en-US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05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맵</a:t>
              </a:r>
              <a:endParaRPr lang="ko-KR" altLang="en-US" sz="10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692352" y="1111456"/>
            <a:ext cx="877055" cy="333028"/>
            <a:chOff x="5330725" y="214039"/>
            <a:chExt cx="877055" cy="333028"/>
          </a:xfrm>
        </p:grpSpPr>
        <p:sp>
          <p:nvSpPr>
            <p:cNvPr id="19" name="타원형 설명선 18"/>
            <p:cNvSpPr/>
            <p:nvPr/>
          </p:nvSpPr>
          <p:spPr>
            <a:xfrm>
              <a:off x="5330725" y="214039"/>
              <a:ext cx="877055" cy="333028"/>
            </a:xfrm>
            <a:prstGeom prst="wedgeEllipseCallout">
              <a:avLst>
                <a:gd name="adj1" fmla="val -28931"/>
                <a:gd name="adj2" fmla="val 60182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3570" y="248552"/>
              <a:ext cx="771365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>
                  <a:solidFill>
                    <a:srgbClr val="00B050"/>
                  </a:solidFill>
                </a:rPr>
                <a:t>네이버</a:t>
              </a:r>
              <a:r>
                <a:rPr lang="ko-KR" altLang="en-US" sz="1000" dirty="0">
                  <a:solidFill>
                    <a:srgbClr val="00B050"/>
                  </a:solidFill>
                </a:rPr>
                <a:t> 지도</a:t>
              </a:r>
            </a:p>
          </p:txBody>
        </p:sp>
      </p:grpSp>
      <p:pic>
        <p:nvPicPr>
          <p:cNvPr id="10" name="그림 9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43" y="-540000"/>
            <a:ext cx="720000" cy="540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7019920" y="-534373"/>
            <a:ext cx="720000" cy="54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5182" y="2917576"/>
            <a:ext cx="441146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/>
              <a:t>루트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2371" y="3213397"/>
            <a:ext cx="873957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/>
              <a:t>사용자 기반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2" t="26308" r="26226" b="35552"/>
          <a:stretch/>
        </p:blipFill>
        <p:spPr bwMode="auto">
          <a:xfrm>
            <a:off x="-5941168" y="443505"/>
            <a:ext cx="6778392" cy="401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9920" y="5627"/>
            <a:ext cx="857927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경쟁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</a:rPr>
              <a:t>내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" y="3869618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04" y="-542778"/>
            <a:ext cx="720000" cy="54000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5148736" y="1111456"/>
            <a:ext cx="877055" cy="333028"/>
            <a:chOff x="5330725" y="214039"/>
            <a:chExt cx="877055" cy="333028"/>
          </a:xfrm>
        </p:grpSpPr>
        <p:sp>
          <p:nvSpPr>
            <p:cNvPr id="29" name="타원형 설명선 28"/>
            <p:cNvSpPr/>
            <p:nvPr/>
          </p:nvSpPr>
          <p:spPr>
            <a:xfrm>
              <a:off x="5330725" y="214039"/>
              <a:ext cx="877055" cy="333028"/>
            </a:xfrm>
            <a:prstGeom prst="wedgeEllipseCallout">
              <a:avLst>
                <a:gd name="adj1" fmla="val -28931"/>
                <a:gd name="adj2" fmla="val 60182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81353" y="248552"/>
              <a:ext cx="575799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smtClean="0">
                  <a:solidFill>
                    <a:schemeClr val="accent4"/>
                  </a:solidFill>
                </a:rPr>
                <a:t>여 기 </a:t>
              </a:r>
              <a:r>
                <a:rPr lang="ko-KR" altLang="en-US" sz="1000" dirty="0" err="1" smtClean="0">
                  <a:solidFill>
                    <a:schemeClr val="accent4"/>
                  </a:solidFill>
                </a:rPr>
                <a:t>루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468216" y="1980509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68216" y="2285978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68216" y="2591447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68216" y="2896916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68216" y="3202385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8216" y="3507854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5522122" y="2067694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025466" y="1715348"/>
            <a:ext cx="250390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000" b="0">
                <a:solidFill>
                  <a:schemeClr val="tx1">
                    <a:lumMod val="65000"/>
                    <a:lumOff val="3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105586" y="1715348"/>
            <a:ext cx="250390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000" b="0">
                <a:solidFill>
                  <a:schemeClr val="tx1">
                    <a:lumMod val="65000"/>
                    <a:lumOff val="3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982974" y="1715347"/>
            <a:ext cx="250390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000" b="0">
                <a:solidFill>
                  <a:schemeClr val="tx1">
                    <a:lumMod val="65000"/>
                    <a:lumOff val="3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4158781" y="2348972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3102995" y="2360483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530522" y="2414728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549992" y="2672864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558392" y="3019797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5549992" y="3315618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8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3869618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86073" y="483518"/>
            <a:ext cx="857927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경쟁 관광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2333" y="1684172"/>
            <a:ext cx="585417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트리플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1222" y="845131"/>
            <a:ext cx="1042273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지극히 </a:t>
            </a:r>
            <a:endParaRPr lang="en-US" altLang="ko-KR" dirty="0"/>
          </a:p>
          <a:p>
            <a:r>
              <a:rPr lang="ko-KR" altLang="en-US" dirty="0"/>
              <a:t>주관적인 여행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6141" y="1681942"/>
            <a:ext cx="611065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err="1"/>
              <a:t>루텔라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19772" y="809043"/>
            <a:ext cx="864339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트립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어드바이저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30" y="1277179"/>
            <a:ext cx="936000" cy="75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31640" y="3942804"/>
            <a:ext cx="7669087" cy="107721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pPr algn="r"/>
            <a:r>
              <a:rPr lang="ko-KR" altLang="en-US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트리플</a:t>
            </a:r>
            <a:r>
              <a:rPr lang="en-US" altLang="ko-KR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트립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어드바이저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어플은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 저장만 할 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수 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있고</a:t>
            </a:r>
            <a:r>
              <a:rPr lang="en-US" altLang="ko-KR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</a:t>
            </a:r>
            <a:endParaRPr lang="en-US" altLang="ko-KR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루텔라</a:t>
            </a:r>
            <a:r>
              <a:rPr lang="en-US" altLang="ko-KR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지극히 주관적인 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어플은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 루트는 짜여져 있으나 수정이 불가능하다</a:t>
            </a:r>
            <a:endParaRPr lang="en-US" altLang="ko-KR" dirty="0" smtClean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r"/>
            <a:endParaRPr lang="en-US" altLang="ko-KR" dirty="0" smtClean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r"/>
            <a:r>
              <a:rPr lang="en-US" altLang="ko-KR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But ,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어플은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두 가지의 기능을 모두 수행 할 수 있다</a:t>
            </a:r>
            <a:endParaRPr lang="en-US" altLang="ko-KR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pic>
        <p:nvPicPr>
          <p:cNvPr id="11" name="그림 10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3182493" y="881051"/>
            <a:ext cx="888104" cy="758927"/>
          </a:xfrm>
          <a:prstGeom prst="roundRect">
            <a:avLst>
              <a:gd name="adj" fmla="val 22419"/>
            </a:avLst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67" y="950829"/>
            <a:ext cx="900000" cy="7200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949047" y="784329"/>
            <a:ext cx="2196000" cy="1440000"/>
            <a:chOff x="461550" y="906935"/>
            <a:chExt cx="2925243" cy="242431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61550" y="906935"/>
              <a:ext cx="2925243" cy="2304256"/>
            </a:xfrm>
            <a:prstGeom prst="roundRect">
              <a:avLst/>
            </a:prstGeom>
            <a:noFill/>
            <a:ln w="88900" cmpd="thickThin">
              <a:solidFill>
                <a:srgbClr val="8A98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88067" y="3091128"/>
              <a:ext cx="1872208" cy="240125"/>
            </a:xfrm>
            <a:prstGeom prst="rect">
              <a:avLst/>
            </a:prstGeom>
            <a:solidFill>
              <a:schemeClr val="bg1"/>
            </a:solidFill>
            <a:ln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956697" y="784329"/>
            <a:ext cx="2196000" cy="1440000"/>
            <a:chOff x="401516" y="906935"/>
            <a:chExt cx="2773443" cy="2424318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01516" y="906935"/>
              <a:ext cx="2773443" cy="2304255"/>
            </a:xfrm>
            <a:prstGeom prst="roundRect">
              <a:avLst/>
            </a:prstGeom>
            <a:noFill/>
            <a:ln w="88900" cmpd="thickThin">
              <a:solidFill>
                <a:srgbClr val="8A98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12168" y="3091128"/>
              <a:ext cx="1872208" cy="240125"/>
            </a:xfrm>
            <a:prstGeom prst="rect">
              <a:avLst/>
            </a:prstGeom>
            <a:solidFill>
              <a:schemeClr val="bg1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5400000">
            <a:off x="4463998" y="787775"/>
            <a:ext cx="216000" cy="3105455"/>
          </a:xfrm>
          <a:prstGeom prst="rightBracket">
            <a:avLst>
              <a:gd name="adj" fmla="val 27060"/>
            </a:avLst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187750" y="477792"/>
            <a:ext cx="1010213" cy="276999"/>
          </a:xfrm>
          <a:prstGeom prst="rect">
            <a:avLst/>
          </a:prstGeom>
          <a:solidFill>
            <a:srgbClr val="8A9869"/>
          </a:solidFill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관광지  저장</a:t>
            </a:r>
            <a:endParaRPr kumimoji="1" lang="ko-KR" altLang="en-US" sz="1200" dirty="0">
              <a:solidFill>
                <a:schemeClr val="bg1"/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18626" y="477792"/>
            <a:ext cx="800219" cy="276999"/>
          </a:xfrm>
          <a:prstGeom prst="rect">
            <a:avLst/>
          </a:prstGeom>
          <a:solidFill>
            <a:srgbClr val="8A9869"/>
          </a:solidFill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</a:t>
            </a:r>
            <a:r>
              <a:rPr kumimoji="1" lang="ko-KR" altLang="en-US" sz="1200" dirty="0" smtClean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루트</a:t>
            </a:r>
            <a:endParaRPr kumimoji="1" lang="ko-KR" altLang="en-US" sz="1200" dirty="0">
              <a:solidFill>
                <a:schemeClr val="bg1"/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728368" y="2232502"/>
            <a:ext cx="636447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808103" y="2232502"/>
            <a:ext cx="636447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2915816" y="2859782"/>
            <a:ext cx="3312368" cy="831943"/>
            <a:chOff x="5925765" y="3116670"/>
            <a:chExt cx="3312368" cy="831943"/>
          </a:xfrm>
        </p:grpSpPr>
        <p:sp>
          <p:nvSpPr>
            <p:cNvPr id="28" name="TextBox 27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rgbClr val="3B8686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rgbClr val="3B8686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31" name="그룹 20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32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b="1" dirty="0">
                  <a:solidFill>
                    <a:srgbClr val="8A9869"/>
                  </a:solidFill>
                </a:endParaRPr>
              </a:p>
            </p:txBody>
          </p:sp>
        </p:grpSp>
      </p:grpSp>
      <p:sp>
        <p:nvSpPr>
          <p:cNvPr id="34" name="아래쪽 화살표 33"/>
          <p:cNvSpPr/>
          <p:nvPr/>
        </p:nvSpPr>
        <p:spPr>
          <a:xfrm>
            <a:off x="4387934" y="2445300"/>
            <a:ext cx="360040" cy="381556"/>
          </a:xfrm>
          <a:prstGeom prst="downArrow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foregroundMark x1="39793" y1="64478" x2="39793" y2="64478"/>
                        <a14:foregroundMark x1="66667" y1="71343" x2="66667" y2="71343"/>
                        <a14:foregroundMark x1="69251" y1="64478" x2="69251" y2="64478"/>
                        <a14:foregroundMark x1="65891" y1="70746" x2="65891" y2="70746"/>
                        <a14:foregroundMark x1="38243" y1="64478" x2="38243" y2="64478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2046918" y="1310829"/>
            <a:ext cx="1276673" cy="7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B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79B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88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3869618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395536" y="1059582"/>
            <a:ext cx="1872208" cy="1512168"/>
          </a:xfrm>
          <a:prstGeom prst="wedgeEllipseCallout">
            <a:avLst>
              <a:gd name="adj1" fmla="val -20887"/>
              <a:gd name="adj2" fmla="val 59435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5961" y="2787774"/>
            <a:ext cx="1495922" cy="400110"/>
          </a:xfrm>
          <a:prstGeom prst="rect">
            <a:avLst/>
          </a:prstGeom>
          <a:solidFill>
            <a:srgbClr val="8A9869"/>
          </a:solidFill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관광지  저장</a:t>
            </a:r>
            <a:endParaRPr kumimoji="1" lang="ko-KR" altLang="en-US" sz="2000" dirty="0">
              <a:solidFill>
                <a:schemeClr val="bg1"/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82550" y="2787774"/>
            <a:ext cx="1213794" cy="400110"/>
          </a:xfrm>
          <a:prstGeom prst="rect">
            <a:avLst/>
          </a:prstGeom>
          <a:solidFill>
            <a:srgbClr val="8A9869"/>
          </a:solidFill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루트</a:t>
            </a:r>
            <a:endParaRPr kumimoji="1" lang="ko-KR" altLang="en-US" sz="2000" dirty="0">
              <a:solidFill>
                <a:schemeClr val="bg1"/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2915816" y="1059582"/>
            <a:ext cx="1872208" cy="1512168"/>
          </a:xfrm>
          <a:prstGeom prst="wedgeEllipseCallout">
            <a:avLst>
              <a:gd name="adj1" fmla="val -17439"/>
              <a:gd name="adj2" fmla="val 62423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/>
          <p:nvPr/>
        </p:nvSpPr>
        <p:spPr>
          <a:xfrm>
            <a:off x="2350510" y="2766258"/>
            <a:ext cx="432048" cy="432048"/>
          </a:xfrm>
          <a:prstGeom prst="plus">
            <a:avLst>
              <a:gd name="adj" fmla="val 42927"/>
            </a:avLst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01488" y="1934711"/>
            <a:ext cx="585417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트리플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919" y="915566"/>
            <a:ext cx="864339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트립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어드바이저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그림 10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1451648" y="1131590"/>
            <a:ext cx="888104" cy="758927"/>
          </a:xfrm>
          <a:prstGeom prst="roundRect">
            <a:avLst>
              <a:gd name="adj" fmla="val 22419"/>
            </a:avLst>
          </a:prstGeom>
        </p:spPr>
      </p:pic>
      <p:sp>
        <p:nvSpPr>
          <p:cNvPr id="13" name="TextBox 12"/>
          <p:cNvSpPr txBox="1"/>
          <p:nvPr/>
        </p:nvSpPr>
        <p:spPr>
          <a:xfrm>
            <a:off x="3779912" y="1203598"/>
            <a:ext cx="1042273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지극히 </a:t>
            </a:r>
            <a:endParaRPr lang="en-US" altLang="ko-KR" dirty="0"/>
          </a:p>
          <a:p>
            <a:r>
              <a:rPr lang="ko-KR" altLang="en-US" dirty="0"/>
              <a:t>주관적인 여행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24831" y="2040409"/>
            <a:ext cx="611065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err="1"/>
              <a:t>루텔라</a:t>
            </a:r>
            <a:endParaRPr lang="ko-KR" altLang="en-US" dirty="0"/>
          </a:p>
        </p:txBody>
      </p:sp>
      <p:pic>
        <p:nvPicPr>
          <p:cNvPr id="15" name="그림 14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635646"/>
            <a:ext cx="936000" cy="756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57" y="1309296"/>
            <a:ext cx="900000" cy="72000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508104" y="1739807"/>
            <a:ext cx="3312368" cy="831943"/>
            <a:chOff x="5925765" y="3116670"/>
            <a:chExt cx="3312368" cy="831943"/>
          </a:xfrm>
        </p:grpSpPr>
        <p:sp>
          <p:nvSpPr>
            <p:cNvPr id="18" name="TextBox 17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rgbClr val="3B8686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rgbClr val="3B8686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22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b="1" dirty="0">
                  <a:solidFill>
                    <a:srgbClr val="8A9869"/>
                  </a:solidFill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331640" y="3942804"/>
            <a:ext cx="7669087" cy="107721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pPr algn="r"/>
            <a:r>
              <a:rPr lang="ko-KR" altLang="en-US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트리플</a:t>
            </a:r>
            <a:r>
              <a:rPr lang="en-US" altLang="ko-KR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트립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어드바이저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어플은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 저장만 할 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수 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있고</a:t>
            </a:r>
            <a:r>
              <a:rPr lang="en-US" altLang="ko-KR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</a:t>
            </a:r>
            <a:endParaRPr lang="en-US" altLang="ko-KR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루텔라</a:t>
            </a:r>
            <a:r>
              <a:rPr lang="en-US" altLang="ko-KR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지극히 주관적인 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어플은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 루트는 짜여져 있으나 수정이 불가능하다</a:t>
            </a:r>
            <a:endParaRPr lang="en-US" altLang="ko-KR" dirty="0" smtClean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r"/>
            <a:endParaRPr lang="en-US" altLang="ko-KR" dirty="0" smtClean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r"/>
            <a:r>
              <a:rPr lang="en-US" altLang="ko-KR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But ,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어플은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두 가지의 기능을 모두 수행 할 수 있다</a:t>
            </a:r>
            <a:endParaRPr lang="en-US" altLang="ko-KR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foregroundMark x1="39793" y1="64478" x2="39793" y2="64478"/>
                        <a14:foregroundMark x1="66667" y1="71343" x2="66667" y2="71343"/>
                        <a14:foregroundMark x1="69251" y1="64478" x2="69251" y2="64478"/>
                        <a14:foregroundMark x1="65891" y1="70746" x2="65891" y2="70746"/>
                        <a14:foregroundMark x1="38243" y1="64478" x2="38243" y2="64478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315931" y="1515868"/>
            <a:ext cx="1276673" cy="7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96" y="-48156"/>
            <a:ext cx="9203207" cy="51916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32028" y="-580618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편리함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6994" y="-596602"/>
            <a:ext cx="110799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커스텀화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9362" y="-596602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다양함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52536" y="-20538"/>
            <a:ext cx="9754899" cy="5164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059832" y="1894641"/>
            <a:ext cx="2979187" cy="761312"/>
            <a:chOff x="3059832" y="1902968"/>
            <a:chExt cx="2979187" cy="761312"/>
          </a:xfrm>
          <a:scene3d>
            <a:camera prst="obliqueBottomRight"/>
            <a:lightRig rig="threePt" dir="t"/>
          </a:scene3d>
        </p:grpSpPr>
        <p:sp>
          <p:nvSpPr>
            <p:cNvPr id="4" name="TextBox 3"/>
            <p:cNvSpPr txBox="1"/>
            <p:nvPr/>
          </p:nvSpPr>
          <p:spPr>
            <a:xfrm>
              <a:off x="3059832" y="2098668"/>
              <a:ext cx="12875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kumimoji="1" b="0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2000" b="1" dirty="0">
                  <a:solidFill>
                    <a:schemeClr val="bg1"/>
                  </a:solidFill>
                </a:rPr>
                <a:t>추구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하는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6046" y="2017949"/>
              <a:ext cx="8803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83F87A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가치</a:t>
              </a:r>
            </a:p>
          </p:txBody>
        </p:sp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210127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83F87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83F87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83F87A"/>
                  </a:solidFill>
                </a:rPr>
                <a:t>”</a:t>
              </a:r>
              <a:endParaRPr lang="ko-KR" altLang="en-US" sz="3200" b="1" dirty="0">
                <a:solidFill>
                  <a:srgbClr val="83F87A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75656" y="2594397"/>
            <a:ext cx="199605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 smtClean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ustomizing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85330" y="2594397"/>
            <a:ext cx="19561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onvenience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65187" y="2594397"/>
            <a:ext cx="1563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D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iversity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8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저장 데이터 23"/>
          <p:cNvSpPr/>
          <p:nvPr/>
        </p:nvSpPr>
        <p:spPr>
          <a:xfrm flipH="1">
            <a:off x="2344221" y="66798"/>
            <a:ext cx="8718392" cy="5169247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513116"/>
            <a:ext cx="170431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고객입장 </a:t>
            </a:r>
            <a:r>
              <a:rPr lang="ko-KR" altLang="en-US" dirty="0" smtClean="0">
                <a:solidFill>
                  <a:srgbClr val="BB7D6F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ko-KR" altLang="en-US" dirty="0">
              <a:solidFill>
                <a:srgbClr val="BB7D6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76496" y="495131"/>
            <a:ext cx="3470822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작성한 사용자가 </a:t>
            </a:r>
            <a:r>
              <a:rPr kumimoji="1" lang="ko-KR" altLang="ko-KR" sz="10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내비게이션과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연동했을 때 </a:t>
            </a:r>
            <a:endParaRPr kumimoji="1" lang="en-US" altLang="ko-KR" sz="1000" dirty="0" smtClean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점심과 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저녁시간을 계산하여 </a:t>
            </a:r>
            <a:r>
              <a:rPr kumimoji="1" lang="ko-KR" altLang="ko-KR" sz="10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푸시</a:t>
            </a:r>
            <a:r>
              <a:rPr kumimoji="1" lang="en-US" altLang="ko-KR" sz="10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0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알림을 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통해 </a:t>
            </a:r>
            <a:r>
              <a:rPr kumimoji="1" lang="ko-KR" altLang="ko-KR" sz="10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맛집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추천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-180528" y="18419"/>
            <a:ext cx="11372294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" t="5287" r="72657" b="54434"/>
          <a:stretch/>
        </p:blipFill>
        <p:spPr>
          <a:xfrm>
            <a:off x="395536" y="1851670"/>
            <a:ext cx="2186369" cy="32918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73537" y="1883608"/>
            <a:ext cx="3086101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손쉽게 </a:t>
            </a:r>
            <a:r>
              <a:rPr kumimoji="1" lang="ko-KR" altLang="en-US" sz="10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자기만의 관광 루트를 편집</a:t>
            </a:r>
            <a:endParaRPr kumimoji="1" lang="en-US" altLang="ko-KR" sz="1000" dirty="0" smtClean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관광루트를 만들 수 있게 </a:t>
            </a:r>
            <a:r>
              <a:rPr kumimoji="1" lang="ko-KR" altLang="ko-KR" sz="10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도와</a:t>
            </a:r>
            <a:r>
              <a:rPr kumimoji="1" lang="ko-KR" altLang="en-US" sz="10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준다</a:t>
            </a:r>
            <a:r>
              <a:rPr kumimoji="1" lang="x-none" altLang="ko-KR" sz="100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10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04858" y="3126356"/>
            <a:ext cx="4801314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별 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세부정보와 관광에 필요한 소요시간을 제공해 줌으로써 </a:t>
            </a:r>
            <a:endParaRPr kumimoji="1" lang="en-US" altLang="ko-KR" sz="1200" dirty="0" smtClean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효율적인 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여행을 가능케 함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.</a:t>
            </a:r>
            <a:endParaRPr kumimoji="1" lang="ko-KR" altLang="ko-KR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08809" y="4299942"/>
            <a:ext cx="3990195" cy="56169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가는 지역</a:t>
            </a:r>
            <a:r>
              <a:rPr kumimoji="1" lang="x-none" altLang="ko-KR" sz="10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0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시간</a:t>
            </a:r>
            <a:r>
              <a:rPr kumimoji="1" lang="x-none" altLang="ko-KR" sz="10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0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테마 등 고객의 니즈를 반영한 </a:t>
            </a:r>
            <a:endParaRPr kumimoji="1" lang="en-US" altLang="ko-KR" sz="10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제공</a:t>
            </a:r>
            <a:endParaRPr kumimoji="1" lang="en-US" altLang="ko-KR" sz="10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en-US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(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검색</a:t>
            </a:r>
            <a:r>
              <a:rPr kumimoji="1" lang="en-US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목적지</a:t>
            </a:r>
            <a:r>
              <a:rPr kumimoji="1" lang="en-US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관심 장소를 기반으로 추천</a:t>
            </a:r>
            <a:r>
              <a:rPr kumimoji="1" lang="en-US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)</a:t>
            </a:r>
            <a:endParaRPr kumimoji="1" lang="ko-KR" altLang="ko-KR" sz="10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06236" y="2283718"/>
            <a:ext cx="3602268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편집한 관광루트를 필요할 때 다시 불러올 수 있고</a:t>
            </a:r>
            <a:r>
              <a:rPr kumimoji="1" lang="x-none" altLang="ko-KR" sz="10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1000" dirty="0" smtClean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추천 기능을 통해 </a:t>
            </a:r>
            <a:r>
              <a:rPr kumimoji="1" lang="ko-KR" altLang="ko-KR" sz="10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여기루에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공유 가능</a:t>
            </a:r>
            <a:endParaRPr kumimoji="1" lang="ko-KR" altLang="ko-KR" sz="10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99266" y="196647"/>
            <a:ext cx="798617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 err="1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푸시알림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0121" y="1432808"/>
            <a:ext cx="2421512" cy="523221"/>
            <a:chOff x="3004975" y="2663720"/>
            <a:chExt cx="1639523" cy="697628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9996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315207" y="987574"/>
            <a:ext cx="2895344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 주변 관광지를 포함한 루트 추천</a:t>
            </a:r>
            <a:endParaRPr kumimoji="1" lang="ko-KR" altLang="ko-KR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179303" y="1615535"/>
            <a:ext cx="2228495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추천 루트 </a:t>
            </a:r>
            <a:r>
              <a:rPr kumimoji="1" lang="ko-KR" altLang="ko-KR" sz="1600" dirty="0" err="1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커스텀</a:t>
            </a:r>
            <a:r>
              <a:rPr kumimoji="1" lang="en-US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화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및 저장</a:t>
            </a:r>
            <a:endParaRPr kumimoji="1" lang="ko-KR" altLang="ko-KR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076496" y="4011910"/>
            <a:ext cx="202972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고객만의 맞춤 관광루트 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9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915816" y="-92546"/>
            <a:ext cx="6408712" cy="540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61727" y="1513116"/>
            <a:ext cx="170431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고객입장 </a:t>
            </a:r>
            <a:r>
              <a:rPr lang="ko-KR" altLang="en-US" dirty="0" smtClean="0">
                <a:solidFill>
                  <a:srgbClr val="BB7D6F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ko-KR" altLang="en-US" dirty="0">
              <a:solidFill>
                <a:srgbClr val="BB7D6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76496" y="495131"/>
            <a:ext cx="3470822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작성한 사용자가 </a:t>
            </a:r>
            <a:r>
              <a:rPr kumimoji="1" lang="ko-KR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내비게이션과</a:t>
            </a:r>
            <a:r>
              <a:rPr kumimoji="1" lang="ko-KR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연동했을 때 </a:t>
            </a:r>
            <a:endParaRPr kumimoji="1"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점심과 </a:t>
            </a:r>
            <a:r>
              <a:rPr kumimoji="1" lang="ko-KR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저녁시간을 계산하여 </a:t>
            </a:r>
            <a:r>
              <a:rPr kumimoji="1" lang="ko-KR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푸시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알림을 </a:t>
            </a:r>
            <a:r>
              <a:rPr kumimoji="1" lang="ko-KR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통해 </a:t>
            </a:r>
            <a:r>
              <a:rPr kumimoji="1" lang="ko-KR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맛집</a:t>
            </a:r>
            <a:r>
              <a:rPr kumimoji="1" lang="ko-KR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추천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" t="5287" r="72657" b="54434"/>
          <a:stretch/>
        </p:blipFill>
        <p:spPr>
          <a:xfrm>
            <a:off x="201687" y="1851670"/>
            <a:ext cx="2186369" cy="32918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04868" y="967249"/>
            <a:ext cx="2895344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 주변 관광지를 포함한 루트 추천</a:t>
            </a:r>
            <a:endParaRPr kumimoji="1" lang="ko-KR" altLang="ko-KR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68964" y="1595210"/>
            <a:ext cx="2228495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추천 루트 </a:t>
            </a:r>
            <a:r>
              <a:rPr kumimoji="1" lang="ko-KR" altLang="ko-KR" sz="1600" dirty="0" err="1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커스텀</a:t>
            </a:r>
            <a:r>
              <a:rPr kumimoji="1" lang="en-US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화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및 저장</a:t>
            </a:r>
            <a:endParaRPr kumimoji="1" lang="ko-KR" altLang="ko-KR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73537" y="1964542"/>
            <a:ext cx="3474028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손쉽게 자신의 관광루트를 편집해 </a:t>
            </a:r>
            <a:endParaRPr kumimoji="1" lang="en-US" altLang="ko-KR" sz="1000" dirty="0" smtClean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조금 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더 자신이 원하는 관광루트를 만들 수 있게 도와줌</a:t>
            </a:r>
            <a:r>
              <a:rPr kumimoji="1" lang="x-none" altLang="ko-KR" sz="10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. </a:t>
            </a:r>
            <a:endParaRPr kumimoji="1" lang="ko-KR" altLang="ko-KR" sz="10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97333" y="3126356"/>
            <a:ext cx="4743606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2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관광지별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세부정보와 관광에 필요한 소요시간을 제공해 줌으로써 </a:t>
            </a:r>
            <a:endParaRPr kumimoji="1" lang="en-US" altLang="ko-KR" sz="1200" dirty="0" smtClean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효율적인 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여행을 가능케 함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.</a:t>
            </a:r>
            <a:endParaRPr kumimoji="1" lang="ko-KR" altLang="ko-KR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20964" y="3582874"/>
            <a:ext cx="4750018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가는 지역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시간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테마 등 고객의 니즈를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반영한 </a:t>
            </a:r>
            <a:endParaRPr kumimoji="1" lang="en-US" altLang="ko-KR" sz="1200" dirty="0" smtClean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맞춤 관광루트 </a:t>
            </a:r>
            <a:r>
              <a:rPr kumimoji="1" lang="ko-KR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제공</a:t>
            </a:r>
            <a:endParaRPr kumimoji="1" lang="en-US" altLang="ko-KR" sz="1200" dirty="0" smtClean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(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검색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목적지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관심 장소를 기반으로 추천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)</a:t>
            </a:r>
            <a:endParaRPr kumimoji="1" lang="ko-KR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10748" y="2380066"/>
            <a:ext cx="3602268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편집한 관광루트를 필요할 때 다시 불러올 수 있고</a:t>
            </a:r>
            <a:r>
              <a:rPr kumimoji="1" lang="x-none" altLang="ko-KR" sz="10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1000" dirty="0" smtClean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추천 기능을 통해 </a:t>
            </a:r>
            <a:r>
              <a:rPr kumimoji="1" lang="ko-KR" altLang="ko-KR" sz="10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여기루에</a:t>
            </a:r>
            <a:r>
              <a:rPr kumimoji="1" lang="ko-KR" altLang="ko-KR" sz="10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공유 가능</a:t>
            </a:r>
            <a:endParaRPr kumimoji="1" lang="ko-KR" altLang="ko-KR" sz="10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99266" y="196647"/>
            <a:ext cx="798617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 err="1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푸시알림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6272" y="1432808"/>
            <a:ext cx="2421512" cy="523221"/>
            <a:chOff x="3004975" y="2663720"/>
            <a:chExt cx="1639523" cy="697628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9996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-180528" y="18419"/>
            <a:ext cx="11372294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33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저장 데이터 12"/>
          <p:cNvSpPr/>
          <p:nvPr/>
        </p:nvSpPr>
        <p:spPr>
          <a:xfrm flipH="1">
            <a:off x="2344221" y="66798"/>
            <a:ext cx="8718392" cy="5169247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7131" y="2328126"/>
            <a:ext cx="1778051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타사 비교 </a:t>
            </a:r>
            <a:r>
              <a:rPr lang="ko-KR" altLang="en-US" dirty="0">
                <a:solidFill>
                  <a:srgbClr val="BB7D6F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394" y="2264553"/>
            <a:ext cx="2550414" cy="523221"/>
            <a:chOff x="3004975" y="2663720"/>
            <a:chExt cx="1726798" cy="697628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97271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452377" y="1509662"/>
            <a:ext cx="3153427" cy="52322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4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출발지</a:t>
            </a:r>
            <a:r>
              <a:rPr kumimoji="1" lang="x-none" altLang="ko-KR" sz="14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-</a:t>
            </a:r>
            <a:r>
              <a:rPr kumimoji="1" lang="ko-KR" altLang="ko-KR" sz="14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목적지</a:t>
            </a:r>
            <a:r>
              <a:rPr kumimoji="1" lang="x-none" altLang="ko-KR" sz="14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-</a:t>
            </a:r>
            <a:r>
              <a:rPr kumimoji="1" lang="ko-KR" altLang="ko-KR" sz="14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 간 위치</a:t>
            </a:r>
            <a:r>
              <a:rPr kumimoji="1" lang="x-none" altLang="ko-KR" sz="14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1400" dirty="0" smtClean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4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소요시간 </a:t>
            </a:r>
            <a:r>
              <a:rPr kumimoji="1" lang="ko-KR" altLang="ko-KR" sz="14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고려한 루트 추천 </a:t>
            </a:r>
            <a:r>
              <a:rPr kumimoji="1" lang="ko-KR" altLang="ko-KR" sz="14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알고리즘</a:t>
            </a:r>
            <a:endParaRPr kumimoji="1" lang="ko-KR" altLang="ko-KR" sz="14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-180528" y="18419"/>
            <a:ext cx="11372294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45" y="3556623"/>
            <a:ext cx="759376" cy="562028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1691680" y="2916224"/>
            <a:ext cx="720518" cy="564204"/>
          </a:xfrm>
          <a:prstGeom prst="roundRect">
            <a:avLst>
              <a:gd name="adj" fmla="val 22419"/>
            </a:avLst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15" y="3570004"/>
            <a:ext cx="730169" cy="535265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foregroundMark x1="39793" y1="64478" x2="39793" y2="64478"/>
                        <a14:foregroundMark x1="66667" y1="71343" x2="66667" y2="71343"/>
                        <a14:foregroundMark x1="69251" y1="64478" x2="69251" y2="64478"/>
                        <a14:foregroundMark x1="65891" y1="70746" x2="65891" y2="70746"/>
                        <a14:foregroundMark x1="38243" y1="64478" x2="38243" y2="64478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560160" y="2925967"/>
            <a:ext cx="1035764" cy="544719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86" y="1509662"/>
            <a:ext cx="720000" cy="540000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2236784" y="1509662"/>
            <a:ext cx="720000" cy="540000"/>
          </a:xfrm>
          <a:prstGeom prst="rect">
            <a:avLst/>
          </a:prstGeom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9" y="1509662"/>
            <a:ext cx="720000" cy="54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14777" y="2783234"/>
            <a:ext cx="442750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</a:t>
            </a:r>
            <a:endParaRPr kumimoji="1" lang="ko-KR" altLang="ko-KR" sz="14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57" y="3723878"/>
            <a:ext cx="4554452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4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원하는 맞춤 관광 루트</a:t>
            </a:r>
            <a:r>
              <a:rPr kumimoji="1" lang="en-US" altLang="ko-KR" sz="14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4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손쉬운 루트 편집 기능</a:t>
            </a:r>
            <a:endParaRPr kumimoji="1" lang="ko-KR" altLang="ko-KR" sz="14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27984" y="3287902"/>
            <a:ext cx="2186817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4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루트의 효율성 계산</a:t>
            </a:r>
            <a:endParaRPr kumimoji="1" lang="ko-KR" altLang="ko-KR" sz="14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7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49144" y="771550"/>
            <a:ext cx="800219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16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수익성</a:t>
            </a:r>
            <a:endParaRPr kumimoji="1" lang="en-US" altLang="ko-KR" sz="16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576" y="458811"/>
            <a:ext cx="4572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fontAlgn="auto" latinLnBrk="0"/>
            <a:r>
              <a:rPr lang="ko-KR" altLang="ko-KR" sz="1100" dirty="0"/>
              <a:t>수익구조</a:t>
            </a:r>
            <a:endParaRPr lang="ko-KR" altLang="ko-KR" sz="1400" dirty="0"/>
          </a:p>
          <a:p>
            <a:pPr lvl="0" fontAlgn="auto" latinLnBrk="0"/>
            <a:r>
              <a:rPr lang="ko-KR" altLang="ko-KR" sz="1100" dirty="0"/>
              <a:t>어플리케이션 사용량 증가에 따라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Tmap</a:t>
            </a:r>
            <a:r>
              <a:rPr lang="en-US" altLang="ko-KR" sz="1100" dirty="0"/>
              <a:t> </a:t>
            </a:r>
            <a:r>
              <a:rPr lang="ko-KR" altLang="ko-KR" sz="1100" dirty="0" err="1"/>
              <a:t>이용량이</a:t>
            </a:r>
            <a:r>
              <a:rPr lang="ko-KR" altLang="ko-KR" sz="1100" dirty="0"/>
              <a:t> 증가</a:t>
            </a:r>
            <a:endParaRPr lang="ko-KR" altLang="ko-KR" sz="1400" dirty="0"/>
          </a:p>
          <a:p>
            <a:pPr fontAlgn="auto" latinLnBrk="0"/>
            <a:r>
              <a:rPr lang="ko-KR" altLang="ko-KR" sz="1100" u="sng" dirty="0" err="1"/>
              <a:t>관광어플과</a:t>
            </a:r>
            <a:r>
              <a:rPr lang="ko-KR" altLang="ko-KR" sz="1100" u="sng" dirty="0"/>
              <a:t> 연동하여 </a:t>
            </a:r>
            <a:r>
              <a:rPr lang="ko-KR" altLang="ko-KR" sz="1100" u="sng" dirty="0" err="1"/>
              <a:t>티맵의</a:t>
            </a:r>
            <a:r>
              <a:rPr lang="ko-KR" altLang="ko-KR" sz="1100" u="sng" dirty="0"/>
              <a:t> 사용량 및 사용자 증가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 </a:t>
            </a:r>
            <a:endParaRPr lang="ko-KR" altLang="ko-KR" sz="1400" dirty="0"/>
          </a:p>
          <a:p>
            <a:pPr lvl="0" fontAlgn="auto" latinLnBrk="0"/>
            <a:r>
              <a:rPr lang="ko-KR" altLang="ko-KR" sz="1100" dirty="0"/>
              <a:t>시간이 지남에 따라 이용자들의 여행정보에 대한 데이터베이스를 확보</a:t>
            </a:r>
            <a:r>
              <a:rPr lang="en-US" altLang="ko-KR" sz="1100" dirty="0"/>
              <a:t>.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(-&gt;</a:t>
            </a:r>
            <a:r>
              <a:rPr lang="ko-KR" altLang="ko-KR" sz="1100" dirty="0"/>
              <a:t>연령별</a:t>
            </a:r>
            <a:r>
              <a:rPr lang="en-US" altLang="ko-KR" sz="1100" dirty="0"/>
              <a:t>, </a:t>
            </a:r>
            <a:r>
              <a:rPr lang="ko-KR" altLang="ko-KR" sz="1100" dirty="0"/>
              <a:t>성별 통계수치</a:t>
            </a:r>
            <a:r>
              <a:rPr lang="en-US" altLang="ko-KR" sz="1100" dirty="0"/>
              <a:t>)</a:t>
            </a:r>
            <a:endParaRPr lang="ko-KR" altLang="ko-KR" sz="1400" dirty="0"/>
          </a:p>
          <a:p>
            <a:pPr lvl="0" fontAlgn="auto" latinLnBrk="0"/>
            <a:r>
              <a:rPr lang="ko-KR" altLang="ko-KR" sz="1100" u="sng" dirty="0"/>
              <a:t>사용자들의 여행 습관 데이터베이스 정보 축적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 </a:t>
            </a:r>
            <a:endParaRPr lang="ko-KR" altLang="ko-KR" sz="1400" dirty="0"/>
          </a:p>
          <a:p>
            <a:pPr lvl="0" fontAlgn="auto" latinLnBrk="0"/>
            <a:r>
              <a:rPr lang="ko-KR" altLang="ko-KR" sz="1400" dirty="0"/>
              <a:t>제휴장소를 추천해 </a:t>
            </a:r>
            <a:r>
              <a:rPr lang="en-US" altLang="ko-KR" sz="1400" dirty="0"/>
              <a:t>- </a:t>
            </a:r>
            <a:r>
              <a:rPr lang="ko-KR" altLang="ko-KR" sz="1100" dirty="0"/>
              <a:t>사용자의 여행일정을 수집하여 여행 일정에 맞춘 할인 정보를 사용자에게 적시에 제공</a:t>
            </a:r>
            <a:r>
              <a:rPr lang="en-US" altLang="ko-KR" sz="1100" dirty="0"/>
              <a:t>(</a:t>
            </a:r>
            <a:r>
              <a:rPr lang="ko-KR" altLang="ko-KR" sz="1100" dirty="0"/>
              <a:t>여행자에게는 필요한 광고를</a:t>
            </a:r>
            <a:r>
              <a:rPr lang="en-US" altLang="ko-KR" sz="1100" dirty="0"/>
              <a:t>, </a:t>
            </a:r>
            <a:r>
              <a:rPr lang="ko-KR" altLang="ko-KR" sz="1100" dirty="0"/>
              <a:t>광고주에게는 수익을 창출 할 수 있도록 돕는 알선업</a:t>
            </a:r>
            <a:r>
              <a:rPr lang="en-US" altLang="ko-KR" sz="1100" dirty="0"/>
              <a:t>, </a:t>
            </a:r>
            <a:r>
              <a:rPr lang="ko-KR" altLang="ko-KR" sz="1100" dirty="0"/>
              <a:t>주변 검색으로도 제공 가능</a:t>
            </a:r>
            <a:r>
              <a:rPr lang="en-US" altLang="ko-KR" sz="1100" dirty="0"/>
              <a:t>)</a:t>
            </a:r>
            <a:endParaRPr lang="ko-KR" altLang="ko-KR" sz="1400" dirty="0"/>
          </a:p>
          <a:p>
            <a:pPr fontAlgn="auto" latinLnBrk="0"/>
            <a:r>
              <a:rPr lang="ko-KR" altLang="ko-KR" sz="1100" u="sng" dirty="0"/>
              <a:t>음식점</a:t>
            </a:r>
            <a:r>
              <a:rPr lang="en-US" altLang="ko-KR" sz="1100" u="sng" dirty="0"/>
              <a:t>, </a:t>
            </a:r>
            <a:r>
              <a:rPr lang="ko-KR" altLang="ko-KR" sz="1100" u="sng" dirty="0"/>
              <a:t>관광지</a:t>
            </a:r>
            <a:r>
              <a:rPr lang="en-US" altLang="ko-KR" sz="1100" u="sng" dirty="0"/>
              <a:t>, </a:t>
            </a:r>
            <a:r>
              <a:rPr lang="ko-KR" altLang="ko-KR" sz="1100" u="sng" dirty="0"/>
              <a:t>숙박과 제휴하여 운행 시작 전</a:t>
            </a:r>
            <a:r>
              <a:rPr lang="en-US" altLang="ko-KR" sz="1100" u="sng" dirty="0"/>
              <a:t>, </a:t>
            </a:r>
            <a:r>
              <a:rPr lang="ko-KR" altLang="ko-KR" sz="1100" u="sng" dirty="0"/>
              <a:t>운행도중 사용자의 현재위치와 가깝거나 사용자의 여행스타일에 맞는 업체의 광고를 삽입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//</a:t>
            </a:r>
            <a:r>
              <a:rPr lang="ko-KR" altLang="ko-KR" sz="1100" dirty="0" err="1"/>
              <a:t>푸쉬알림</a:t>
            </a:r>
            <a:r>
              <a:rPr lang="ko-KR" altLang="ko-KR" sz="1100" dirty="0"/>
              <a:t> </a:t>
            </a:r>
            <a:r>
              <a:rPr lang="en-US" altLang="ko-KR" sz="1100" dirty="0"/>
              <a:t>– </a:t>
            </a:r>
            <a:r>
              <a:rPr lang="ko-KR" altLang="ko-KR" sz="1100" dirty="0"/>
              <a:t>점심</a:t>
            </a:r>
            <a:r>
              <a:rPr lang="en-US" altLang="ko-KR" sz="1100" dirty="0"/>
              <a:t>/</a:t>
            </a:r>
            <a:r>
              <a:rPr lang="ko-KR" altLang="ko-KR" sz="1100" dirty="0"/>
              <a:t>저녁 즈음 </a:t>
            </a:r>
            <a:r>
              <a:rPr lang="en-US" altLang="ko-KR" sz="1100" dirty="0"/>
              <a:t>-&gt; </a:t>
            </a:r>
            <a:r>
              <a:rPr lang="ko-KR" altLang="ko-KR" sz="1100" dirty="0" err="1"/>
              <a:t>맛집</a:t>
            </a:r>
            <a:r>
              <a:rPr lang="ko-KR" altLang="ko-KR" sz="1100" dirty="0"/>
              <a:t> 추천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//</a:t>
            </a:r>
            <a:r>
              <a:rPr lang="ko-KR" altLang="ko-KR" sz="1100" dirty="0" err="1"/>
              <a:t>푸쉬알림</a:t>
            </a:r>
            <a:r>
              <a:rPr lang="ko-KR" altLang="ko-KR" sz="1100" dirty="0"/>
              <a:t> </a:t>
            </a:r>
            <a:r>
              <a:rPr lang="en-US" altLang="ko-KR" sz="1100" dirty="0"/>
              <a:t>– </a:t>
            </a:r>
            <a:r>
              <a:rPr lang="ko-KR" altLang="ko-KR" sz="1100" dirty="0" err="1"/>
              <a:t>네비</a:t>
            </a:r>
            <a:r>
              <a:rPr lang="ko-KR" altLang="ko-KR" sz="1100" dirty="0"/>
              <a:t> 마지막 페이지</a:t>
            </a:r>
            <a:r>
              <a:rPr lang="en-US" altLang="ko-KR" sz="1100" dirty="0"/>
              <a:t> + </a:t>
            </a:r>
            <a:r>
              <a:rPr lang="ko-KR" altLang="ko-KR" sz="1100" dirty="0"/>
              <a:t>시간 </a:t>
            </a:r>
            <a:endParaRPr lang="ko-KR" altLang="ko-KR" sz="1400" dirty="0"/>
          </a:p>
          <a:p>
            <a:pPr lvl="0" fontAlgn="auto" latinLnBrk="0"/>
            <a:r>
              <a:rPr lang="ko-KR" altLang="ko-KR" sz="1100" dirty="0"/>
              <a:t>검색 루트의 개수 증가에 따른 수익이나 </a:t>
            </a:r>
            <a:r>
              <a:rPr lang="ko-KR" altLang="ko-KR" sz="1100" dirty="0" err="1"/>
              <a:t>즐겨찾기</a:t>
            </a:r>
            <a:r>
              <a:rPr lang="ko-KR" altLang="ko-KR" sz="1100" dirty="0"/>
              <a:t> 목록 증가에 따른 수익</a:t>
            </a:r>
            <a:endParaRPr lang="ko-KR" altLang="ko-KR" sz="1400" dirty="0"/>
          </a:p>
          <a:p>
            <a:pPr lvl="0" fontAlgn="auto" latinLnBrk="0"/>
            <a:r>
              <a:rPr lang="ko-KR" altLang="ko-KR" sz="1100" u="sng" dirty="0"/>
              <a:t>경유지 추가를 기본 </a:t>
            </a:r>
            <a:r>
              <a:rPr lang="en-US" altLang="ko-KR" sz="1100" u="sng" dirty="0"/>
              <a:t>3(2)</a:t>
            </a:r>
            <a:r>
              <a:rPr lang="ko-KR" altLang="ko-KR" sz="1100" u="sng" dirty="0"/>
              <a:t>개로 설정하고</a:t>
            </a:r>
            <a:r>
              <a:rPr lang="en-US" altLang="ko-KR" sz="1100" u="sng" dirty="0"/>
              <a:t>, </a:t>
            </a:r>
            <a:r>
              <a:rPr lang="ko-KR" altLang="ko-KR" sz="1100" u="sng" dirty="0"/>
              <a:t>이를 초과할 경우 추가 비용을 결제하도록 하여 얻는 수익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 </a:t>
            </a:r>
            <a:endParaRPr lang="ko-KR" altLang="ko-KR" sz="1400" dirty="0"/>
          </a:p>
          <a:p>
            <a:pPr latinLnBrk="0"/>
            <a:r>
              <a:rPr lang="en-US" altLang="ko-KR" sz="1100" dirty="0"/>
              <a:t>////</a:t>
            </a:r>
            <a:endParaRPr lang="ko-KR" altLang="ko-KR" sz="11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-180528" y="18419"/>
            <a:ext cx="1101600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8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6256" y="123478"/>
            <a:ext cx="181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ko-KR" dirty="0"/>
              <a:t>상품 확장 계획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03648" y="1203598"/>
            <a:ext cx="4572000" cy="2631490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fontAlgn="auto" latinLnBrk="0"/>
            <a:r>
              <a:rPr lang="ko-KR" altLang="ko-KR" sz="1100" dirty="0"/>
              <a:t>해시태그 기능을 이용해서</a:t>
            </a:r>
            <a:r>
              <a:rPr lang="en-US" altLang="ko-KR" sz="1100" dirty="0"/>
              <a:t> SNS</a:t>
            </a:r>
            <a:r>
              <a:rPr lang="ko-KR" altLang="ko-KR" sz="1100" dirty="0"/>
              <a:t>연동</a:t>
            </a:r>
            <a:endParaRPr lang="ko-KR" altLang="ko-KR" sz="1600" dirty="0"/>
          </a:p>
          <a:p>
            <a:pPr lvl="2" fontAlgn="auto" latinLnBrk="0"/>
            <a:r>
              <a:rPr lang="ko-KR" altLang="ko-KR" sz="1100" dirty="0"/>
              <a:t>숙박 예약 기능</a:t>
            </a:r>
            <a:r>
              <a:rPr lang="en-US" altLang="ko-KR" sz="1100" dirty="0"/>
              <a:t> (</a:t>
            </a:r>
            <a:r>
              <a:rPr lang="ko-KR" altLang="ko-KR" sz="1100" dirty="0"/>
              <a:t>온라인 여행서비스 시장 수익구조의 약</a:t>
            </a:r>
            <a:r>
              <a:rPr lang="en-US" altLang="ko-KR" sz="1100" dirty="0"/>
              <a:t> 20%</a:t>
            </a:r>
            <a:r>
              <a:rPr lang="ko-KR" altLang="ko-KR" sz="1100" dirty="0"/>
              <a:t>를 차지하고 있는 만큼 우선 개발되면 수익이 안정될 것</a:t>
            </a:r>
            <a:r>
              <a:rPr lang="en-US" altLang="ko-KR" sz="1100" dirty="0"/>
              <a:t>)</a:t>
            </a:r>
            <a:endParaRPr lang="ko-KR" altLang="ko-KR" sz="1600" dirty="0"/>
          </a:p>
          <a:p>
            <a:pPr lvl="2" fontAlgn="auto" latinLnBrk="0"/>
            <a:r>
              <a:rPr lang="ko-KR" altLang="ko-KR" sz="1100" dirty="0"/>
              <a:t>티켓 대리 판매 및 할인 기능 제공</a:t>
            </a:r>
            <a:r>
              <a:rPr lang="en-US" altLang="ko-KR" sz="1100" dirty="0"/>
              <a:t> -&gt; </a:t>
            </a:r>
            <a:r>
              <a:rPr lang="ko-KR" altLang="ko-KR" sz="1100" dirty="0"/>
              <a:t>최저가 회사 소개</a:t>
            </a:r>
            <a:r>
              <a:rPr lang="en-US" altLang="ko-KR" sz="1100" dirty="0"/>
              <a:t> +_ </a:t>
            </a:r>
            <a:r>
              <a:rPr lang="ko-KR" altLang="ko-KR" sz="1100" dirty="0"/>
              <a:t>회사 추천</a:t>
            </a:r>
            <a:endParaRPr lang="ko-KR" altLang="ko-KR" sz="1600" dirty="0"/>
          </a:p>
          <a:p>
            <a:pPr lvl="2" fontAlgn="auto" latinLnBrk="0"/>
            <a:r>
              <a:rPr lang="en-US" altLang="ko-KR" sz="1100" dirty="0"/>
              <a:t>// </a:t>
            </a:r>
            <a:r>
              <a:rPr lang="ko-KR" altLang="ko-KR" sz="1100" dirty="0"/>
              <a:t>주차장 정보 제공</a:t>
            </a:r>
            <a:r>
              <a:rPr lang="en-US" altLang="ko-KR" sz="1100" dirty="0"/>
              <a:t> =&gt; </a:t>
            </a:r>
            <a:r>
              <a:rPr lang="ko-KR" altLang="ko-KR" sz="1100" dirty="0"/>
              <a:t>현재 제공 중</a:t>
            </a:r>
            <a:endParaRPr lang="ko-KR" altLang="ko-KR" sz="1600" dirty="0"/>
          </a:p>
          <a:p>
            <a:pPr lvl="2" fontAlgn="auto" latinLnBrk="0"/>
            <a:r>
              <a:rPr lang="en-US" altLang="ko-KR" sz="1100" dirty="0"/>
              <a:t>T</a:t>
            </a:r>
            <a:r>
              <a:rPr lang="ko-KR" altLang="ko-KR" sz="1100" dirty="0"/>
              <a:t>택시 연동</a:t>
            </a:r>
            <a:r>
              <a:rPr lang="en-US" altLang="ko-KR" sz="1100" dirty="0"/>
              <a:t> , </a:t>
            </a:r>
            <a:r>
              <a:rPr lang="ko-KR" altLang="ko-KR" sz="1100" dirty="0"/>
              <a:t>대리운전 연동</a:t>
            </a:r>
            <a:endParaRPr lang="ko-KR" altLang="ko-KR" sz="1400" dirty="0"/>
          </a:p>
          <a:p>
            <a:pPr lvl="2" fontAlgn="auto" latinLnBrk="0"/>
            <a:r>
              <a:rPr lang="ko-KR" altLang="ko-KR" sz="1100" dirty="0"/>
              <a:t>날씨 정보 제공</a:t>
            </a:r>
            <a:endParaRPr lang="ko-KR" altLang="ko-KR" sz="1400" dirty="0"/>
          </a:p>
          <a:p>
            <a:pPr lvl="2" fontAlgn="auto" latinLnBrk="0"/>
            <a:r>
              <a:rPr lang="ko-KR" altLang="ko-KR" sz="1100" dirty="0"/>
              <a:t>음식점 예약 가능 시 예약 문의 연동</a:t>
            </a:r>
            <a:endParaRPr lang="ko-KR" altLang="ko-KR" sz="1400" dirty="0"/>
          </a:p>
          <a:p>
            <a:pPr lvl="2" fontAlgn="auto" latinLnBrk="0"/>
            <a:r>
              <a:rPr lang="ko-KR" altLang="ko-KR" sz="1100" dirty="0"/>
              <a:t>외국인 사용자를 위한 외국어 번역 서비스 및 음성 안내 제공</a:t>
            </a:r>
            <a:r>
              <a:rPr lang="en-US" altLang="ko-KR" sz="1100" dirty="0"/>
              <a:t>(</a:t>
            </a:r>
            <a:r>
              <a:rPr lang="ko-KR" altLang="ko-KR" sz="1100" dirty="0"/>
              <a:t>외국어버전</a:t>
            </a:r>
            <a:r>
              <a:rPr lang="en-US" altLang="ko-KR" sz="1100" dirty="0"/>
              <a:t>-</a:t>
            </a:r>
            <a:r>
              <a:rPr lang="ko-KR" altLang="ko-KR" sz="1100" dirty="0"/>
              <a:t>한국관광공사</a:t>
            </a:r>
            <a:r>
              <a:rPr lang="en-US" altLang="ko-KR" sz="1100" dirty="0"/>
              <a:t> API </a:t>
            </a:r>
            <a:r>
              <a:rPr lang="ko-KR" altLang="ko-KR" sz="1100" dirty="0"/>
              <a:t>이용</a:t>
            </a:r>
            <a:r>
              <a:rPr lang="en-US" altLang="ko-KR" sz="1100" dirty="0"/>
              <a:t>)</a:t>
            </a:r>
            <a:endParaRPr lang="ko-KR" altLang="ko-KR" sz="1400" dirty="0"/>
          </a:p>
          <a:p>
            <a:pPr lvl="2" fontAlgn="auto" latinLnBrk="0"/>
            <a:r>
              <a:rPr lang="ko-KR" altLang="ko-KR" sz="1100" dirty="0"/>
              <a:t>가격정보제공</a:t>
            </a:r>
            <a:r>
              <a:rPr lang="en-US" altLang="ko-KR" sz="1100" dirty="0"/>
              <a:t>(</a:t>
            </a:r>
            <a:r>
              <a:rPr lang="ko-KR" altLang="ko-KR" sz="1100" dirty="0"/>
              <a:t>자세한 가격정보를 제공해 줌으로써 여행 경비를 예상할 수 있도록 돕는다</a:t>
            </a:r>
            <a:r>
              <a:rPr lang="en-US" altLang="ko-KR" sz="1100" dirty="0"/>
              <a:t>)</a:t>
            </a:r>
            <a:endParaRPr lang="ko-KR" altLang="ko-KR" sz="1400" dirty="0"/>
          </a:p>
          <a:p>
            <a:pPr lvl="2" fontAlgn="auto" latinLnBrk="0"/>
            <a:r>
              <a:rPr lang="en-US" altLang="ko-KR" sz="1100" dirty="0"/>
              <a:t>//</a:t>
            </a:r>
            <a:r>
              <a:rPr lang="ko-KR" altLang="ko-KR" sz="1100" dirty="0"/>
              <a:t>추후 개인 관심사에 따른 개인여행 일정 추천</a:t>
            </a:r>
            <a:endParaRPr lang="ko-KR" altLang="ko-KR" sz="14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-180528" y="18419"/>
            <a:ext cx="11372294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18003" y="24332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작업과정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27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18003" y="24332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개발체계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552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18003" y="24332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제작기술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118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BEC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95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91748" y="2433251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사용</a:t>
            </a:r>
            <a:r>
              <a:rPr lang="en-US" altLang="ko-KR" dirty="0" err="1"/>
              <a:t>api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12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33426" y="243325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팀소개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671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3968" y="26437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17551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7" y="1390589"/>
            <a:ext cx="3397671" cy="2946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1544528"/>
            <a:ext cx="3397671" cy="29464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1"/>
            <a:ext cx="3397671" cy="2946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735546"/>
            <a:ext cx="36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혼자 여행을 떠나고 싶은 이유는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24629" y="1113588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일정에 구애 받지 않는 </a:t>
            </a:r>
            <a:r>
              <a:rPr lang="ko-KR" altLang="en-US" smtClean="0"/>
              <a:t>자유로운 여행을 원해서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08104" y="139058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혼자 시간을 보내고 싶다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2463738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혼자여행족은</a:t>
            </a:r>
            <a:r>
              <a:rPr lang="ko-KR" altLang="en-US" dirty="0" smtClean="0"/>
              <a:t> 언제 여행을 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43236" y="2740737"/>
            <a:ext cx="537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봄 여름 휴가철보다 비수기인 늦가을</a:t>
            </a:r>
            <a:r>
              <a:rPr lang="en-US" altLang="ko-KR" dirty="0" smtClean="0"/>
              <a:t>~</a:t>
            </a:r>
            <a:r>
              <a:rPr lang="ko-KR" altLang="en-US" dirty="0" smtClean="0"/>
              <a:t>겨울에 집중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90436" y="3462866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혼행족이</a:t>
            </a:r>
            <a:r>
              <a:rPr lang="ko-KR" altLang="en-US" dirty="0" smtClean="0"/>
              <a:t> 여행지에서 가장 하고 싶은 일은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56059" y="37619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6062" y="37619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60679" y="38250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맛집탐방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4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car-on-ma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52536" y="0"/>
            <a:ext cx="9754899" cy="51435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019208" y="1753457"/>
            <a:ext cx="2404731" cy="860468"/>
            <a:chOff x="2771800" y="2387303"/>
            <a:chExt cx="2404730" cy="1147290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3438590" y="2508672"/>
              <a:ext cx="1128835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400" i="0" u="none" strike="noStrike" cap="none" normalizeH="0" baseline="0" dirty="0" smtClean="0">
                  <a:ln>
                    <a:noFill/>
                  </a:ln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목적</a:t>
              </a:r>
              <a:r>
                <a:rPr kumimoji="1" lang="ko-KR" altLang="en-US" sz="4400" i="0" u="none" strike="noStrike" cap="none" normalizeH="0" baseline="0" dirty="0" smtClean="0">
                  <a:ln>
                    <a:noFill/>
                  </a:ln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지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effectLst/>
                <a:latin typeface="나눔손글씨 펜" pitchFamily="66" charset="-127"/>
                <a:ea typeface="나눔손글씨 펜" pitchFamily="66" charset="-127"/>
                <a:cs typeface="굴림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dirty="0" smtClean="0"/>
                <a:t>”</a:t>
              </a:r>
              <a:endParaRPr lang="ko-KR" altLang="en-US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95536" y="1739592"/>
            <a:ext cx="1694695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b="1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sz="2000" b="1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sz="2000" b="1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88744" y="2210760"/>
            <a:ext cx="1635384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2000" b="1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sz="2000" b="1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sz="2000" b="1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sz="2000" b="1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36" b="85950" l="29305" r="43417">
                        <a14:foregroundMark x1="37475" y1="76217" x2="37475" y2="76217"/>
                        <a14:foregroundMark x1="37475" y1="78512" x2="37475" y2="78512"/>
                        <a14:foregroundMark x1="37947" y1="80257" x2="37947" y2="80257"/>
                        <a14:backgroundMark x1="36597" y1="85032" x2="36597" y2="85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4" t="48816" r="56508" b="14497"/>
          <a:stretch/>
        </p:blipFill>
        <p:spPr>
          <a:xfrm>
            <a:off x="2689586" y="2517748"/>
            <a:ext cx="1290921" cy="188698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596336" y="2841780"/>
            <a:ext cx="1791816" cy="1998222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3608" y="2210760"/>
            <a:ext cx="1271502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600" dirty="0"/>
              <a:t>내가 </a:t>
            </a:r>
            <a:r>
              <a:rPr lang="ko-KR" altLang="en-US" sz="1600" dirty="0" smtClean="0"/>
              <a:t>입력</a:t>
            </a:r>
            <a:r>
              <a:rPr lang="ko-KR" altLang="en-US" sz="1600" dirty="0"/>
              <a:t>한</a:t>
            </a:r>
          </a:p>
        </p:txBody>
      </p:sp>
    </p:spTree>
    <p:extLst>
      <p:ext uri="{BB962C8B-B14F-4D97-AF65-F5344CB8AC3E}">
        <p14:creationId xmlns:p14="http://schemas.microsoft.com/office/powerpoint/2010/main" val="7873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car-on-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05451" y="1019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205878" y="1844487"/>
            <a:ext cx="2078095" cy="769441"/>
            <a:chOff x="2958472" y="2508672"/>
            <a:chExt cx="2078093" cy="1025921"/>
          </a:xfrm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958472" y="2508672"/>
              <a:ext cx="421910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dirty="0">
                  <a:solidFill>
                    <a:schemeClr val="bg1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[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438592" y="2508672"/>
              <a:ext cx="1128834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40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목적</a:t>
              </a:r>
              <a:r>
                <a:rPr kumimoji="1" lang="ko-KR" altLang="en-US" sz="440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지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손글씨 펜" pitchFamily="66" charset="-127"/>
                <a:ea typeface="나눔손글씨 펜" pitchFamily="66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14655" y="2508672"/>
              <a:ext cx="421910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dirty="0" smtClean="0">
                  <a:solidFill>
                    <a:schemeClr val="bg1"/>
                  </a:solidFill>
                </a:rPr>
                <a:t>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1520" y="1851670"/>
            <a:ext cx="1694695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sz="2000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sz="2000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60752" y="2099632"/>
            <a:ext cx="1635384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2000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sz="2000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sz="2000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sz="2000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36" b="85950" l="29305" r="43417">
                        <a14:foregroundMark x1="37475" y1="76217" x2="37475" y2="76217"/>
                        <a14:foregroundMark x1="37475" y1="78512" x2="37475" y2="78512"/>
                        <a14:foregroundMark x1="37947" y1="80257" x2="37947" y2="80257"/>
                        <a14:foregroundMark x1="37542" y1="79982" x2="37542" y2="79982"/>
                        <a14:backgroundMark x1="36597" y1="85032" x2="36597" y2="85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4" t="48816" r="56508" b="14497"/>
          <a:stretch/>
        </p:blipFill>
        <p:spPr>
          <a:xfrm>
            <a:off x="2680708" y="2508870"/>
            <a:ext cx="1290921" cy="18869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3608" y="2166336"/>
            <a:ext cx="1271502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</a:rPr>
              <a:t>내가 </a:t>
            </a:r>
            <a:r>
              <a:rPr lang="ko-KR" altLang="en-US" sz="1600" dirty="0" smtClean="0">
                <a:solidFill>
                  <a:schemeClr val="bg1"/>
                </a:solidFill>
              </a:rPr>
              <a:t>입력</a:t>
            </a:r>
            <a:r>
              <a:rPr lang="ko-KR" altLang="en-US" sz="1600" dirty="0">
                <a:solidFill>
                  <a:schemeClr val="bg1"/>
                </a:solidFill>
              </a:rPr>
              <a:t>한</a:t>
            </a:r>
          </a:p>
        </p:txBody>
      </p:sp>
    </p:spTree>
    <p:extLst>
      <p:ext uri="{BB962C8B-B14F-4D97-AF65-F5344CB8AC3E}">
        <p14:creationId xmlns:p14="http://schemas.microsoft.com/office/powerpoint/2010/main" val="15970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91365" y="2891493"/>
            <a:ext cx="1939955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까지 어떻게 갈지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01067" y="3354546"/>
            <a:ext cx="3363421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내가 생각 해서 입력 해야 했다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802482" y="2554609"/>
            <a:ext cx="2404731" cy="860468"/>
            <a:chOff x="2771800" y="2387303"/>
            <a:chExt cx="2404730" cy="1147290"/>
          </a:xfrm>
        </p:grpSpPr>
        <p:sp>
          <p:nvSpPr>
            <p:cNvPr id="16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7" name="Rectangle 1"/>
            <p:cNvSpPr>
              <a:spLocks noChangeArrowheads="1"/>
            </p:cNvSpPr>
            <p:nvPr/>
          </p:nvSpPr>
          <p:spPr bwMode="auto">
            <a:xfrm>
              <a:off x="3438590" y="2508672"/>
              <a:ext cx="1128835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400" i="0" u="none" strike="noStrike" cap="none" normalizeH="0" baseline="0" dirty="0" smtClean="0">
                  <a:ln>
                    <a:noFill/>
                  </a:ln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목적</a:t>
              </a:r>
              <a:r>
                <a:rPr kumimoji="1" lang="ko-KR" altLang="en-US" sz="4400" i="0" u="none" strike="noStrike" cap="none" normalizeH="0" baseline="0" dirty="0" smtClean="0">
                  <a:ln>
                    <a:noFill/>
                  </a:ln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지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effectLst/>
                <a:latin typeface="나눔손글씨 펜" pitchFamily="66" charset="-127"/>
                <a:ea typeface="나눔손글씨 펜" pitchFamily="66" charset="-127"/>
                <a:cs typeface="굴림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06154" y="2387304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dirty="0" smtClean="0"/>
                <a:t>”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947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816" y="48154"/>
            <a:ext cx="14205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r>
              <a:rPr lang="en-US" altLang="ko-KR" dirty="0" err="1" smtClean="0"/>
              <a:t>Ulux</a:t>
            </a:r>
            <a:endParaRPr lang="en-US" altLang="ko-KR" dirty="0" smtClean="0"/>
          </a:p>
          <a:p>
            <a:r>
              <a:rPr lang="ko-KR" altLang="en-US" dirty="0" smtClean="0"/>
              <a:t>기획배경</a:t>
            </a:r>
            <a:endParaRPr lang="en-US" altLang="ko-KR" dirty="0" smtClean="0"/>
          </a:p>
          <a:p>
            <a:r>
              <a:rPr lang="ko-KR" altLang="en-US" dirty="0" err="1" smtClean="0"/>
              <a:t>팀소개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타겟층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r>
              <a:rPr lang="ko-KR" altLang="en-US" dirty="0" smtClean="0"/>
              <a:t>수익성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사용</a:t>
            </a:r>
            <a:r>
              <a:rPr lang="en-US" altLang="ko-KR" dirty="0" err="1" smtClean="0"/>
              <a:t>api</a:t>
            </a:r>
            <a:endParaRPr lang="en-US" altLang="ko-KR" dirty="0" smtClean="0"/>
          </a:p>
          <a:p>
            <a:r>
              <a:rPr lang="ko-KR" altLang="en-US" dirty="0" smtClean="0"/>
              <a:t>제작기술</a:t>
            </a:r>
            <a:endParaRPr lang="en-US" altLang="ko-KR" dirty="0" smtClean="0"/>
          </a:p>
          <a:p>
            <a:r>
              <a:rPr lang="ko-KR" altLang="en-US" dirty="0" smtClean="0"/>
              <a:t>개발체계</a:t>
            </a:r>
            <a:endParaRPr lang="en-US" altLang="ko-KR" dirty="0" smtClean="0"/>
          </a:p>
          <a:p>
            <a:r>
              <a:rPr lang="ko-KR" altLang="en-US" dirty="0" smtClean="0"/>
              <a:t>작업과정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1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50885" y="1873067"/>
            <a:ext cx="1088760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800" dirty="0"/>
              <a:t>그렇다면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2023" y="2518092"/>
            <a:ext cx="949299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800" dirty="0"/>
              <a:t>우리가 </a:t>
            </a:r>
            <a:endParaRPr lang="en-US" altLang="ko-KR" sz="1800" dirty="0"/>
          </a:p>
        </p:txBody>
      </p:sp>
      <p:pic>
        <p:nvPicPr>
          <p:cNvPr id="5" name="그림 4" descr="crossroa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95936" cy="5143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24544" y="0"/>
            <a:ext cx="432048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02701" y="3081757"/>
            <a:ext cx="2473754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b="1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제시해주면 어떨까</a:t>
            </a:r>
            <a:r>
              <a:rPr kumimoji="1" lang="en-US" altLang="ko-KR" sz="2000" b="1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000" b="1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91326" y="2335397"/>
            <a:ext cx="127310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4400" dirty="0">
                <a:latin typeface="나눔손글씨 펜" pitchFamily="66" charset="-127"/>
                <a:ea typeface="나눔손글씨 펜" pitchFamily="66" charset="-127"/>
                <a:cs typeface="굴림" pitchFamily="50" charset="-127"/>
              </a:rPr>
              <a:t>다른 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14303" y="2684617"/>
            <a:ext cx="1635384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b="1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도 있다는 걸</a:t>
            </a:r>
            <a:endParaRPr kumimoji="1" lang="en-US" altLang="ko-KR" sz="2000" b="1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8263381" y="1681595"/>
            <a:ext cx="2840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en-US" altLang="ko-KR" sz="3200" dirty="0" smtClean="0">
                <a:latin typeface="DX봄수체화B" pitchFamily="2" charset="-127"/>
                <a:ea typeface="DX봄수체화B" pitchFamily="2" charset="-127"/>
                <a:cs typeface="굴림" pitchFamily="50" charset="-127"/>
              </a:rPr>
              <a:t>,</a:t>
            </a:r>
            <a:endParaRPr kumimoji="1" lang="en-US" altLang="ko-KR" sz="3200" i="0" u="none" strike="noStrike" cap="none" normalizeH="0" baseline="0" dirty="0" smtClean="0">
              <a:ln>
                <a:noFill/>
              </a:ln>
              <a:effectLst/>
              <a:latin typeface="DX봄수체화B" pitchFamily="2" charset="-127"/>
              <a:ea typeface="DX봄수체화B" pitchFamily="2" charset="-127"/>
              <a:cs typeface="굴림" pitchFamily="50" charset="-127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4911275" y="2330889"/>
            <a:ext cx="67037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bliqueBottomRight"/>
            <a:lightRig rig="threePt" dir="t"/>
          </a:scene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en-US" altLang="ko-KR" sz="4400" dirty="0" smtClean="0">
                <a:latin typeface="DX봄수체화B" pitchFamily="2" charset="-127"/>
                <a:ea typeface="DX봄수체화B" pitchFamily="2" charset="-127"/>
                <a:cs typeface="굴림" pitchFamily="50" charset="-127"/>
              </a:rPr>
              <a:t>“</a:t>
            </a:r>
            <a:endParaRPr kumimoji="1" lang="en-US" altLang="ko-KR" sz="4400" i="0" u="none" strike="noStrike" cap="none" normalizeH="0" baseline="0" dirty="0" smtClean="0">
              <a:ln>
                <a:noFill/>
              </a:ln>
              <a:effectLst/>
              <a:latin typeface="DX봄수체화B" pitchFamily="2" charset="-127"/>
              <a:ea typeface="DX봄수체화B" pitchFamily="2" charset="-127"/>
              <a:cs typeface="굴림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45628" y="2330889"/>
            <a:ext cx="67037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bliqueBottomRight"/>
            <a:lightRig rig="threePt" dir="t"/>
          </a:scene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  <a:defRPr kumimoji="1" sz="4400">
                <a:latin typeface="DX봄수체화B" pitchFamily="2" charset="-127"/>
                <a:ea typeface="DX봄수체화B" pitchFamily="2" charset="-127"/>
                <a:cs typeface="굴림" pitchFamily="50" charset="-127"/>
              </a:defRPr>
            </a:lvl1pPr>
          </a:lstStyle>
          <a:p>
            <a:r>
              <a:rPr lang="en-US" altLang="ko-KR" dirty="0" smtClean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7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7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BB7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3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5B6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8A9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1191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580112" y="4188079"/>
            <a:ext cx="3312368" cy="823232"/>
            <a:chOff x="5925765" y="3116670"/>
            <a:chExt cx="3312368" cy="823232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00541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50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>
                    <a:lumMod val="50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dirty="0" smtClean="0">
                  <a:solidFill>
                    <a:srgbClr val="79BD9A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dirty="0">
                <a:solidFill>
                  <a:srgbClr val="79BD9A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00541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>
                      <a:lumMod val="50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>
                    <a:lumMod val="50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dirty="0" smtClean="0">
                    <a:solidFill>
                      <a:srgbClr val="79BD9A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dirty="0" smtClean="0">
                    <a:solidFill>
                      <a:srgbClr val="79BD9A"/>
                    </a:solidFill>
                  </a:rPr>
                  <a:t>”</a:t>
                </a:r>
                <a:endParaRPr lang="ko-KR" altLang="en-US" dirty="0">
                  <a:solidFill>
                    <a:srgbClr val="79BD9A"/>
                  </a:solidFill>
                </a:endParaRPr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-305450" y="-164554"/>
            <a:ext cx="9754899" cy="4176464"/>
          </a:xfrm>
          <a:prstGeom prst="rect">
            <a:avLst/>
          </a:prstGeom>
          <a:solidFill>
            <a:srgbClr val="79BD9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589585" y="4686080"/>
            <a:ext cx="465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5105174" y="4200316"/>
            <a:ext cx="291051" cy="40054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9" b="29066"/>
          <a:stretch/>
        </p:blipFill>
        <p:spPr>
          <a:xfrm>
            <a:off x="323528" y="4437916"/>
            <a:ext cx="527315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52536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411614" y="2283718"/>
            <a:ext cx="2404731" cy="829689"/>
            <a:chOff x="2771800" y="2387303"/>
            <a:chExt cx="2404730" cy="1106252"/>
          </a:xfrm>
          <a:scene3d>
            <a:camera prst="obliqueBottomRight"/>
            <a:lightRig rig="threePt" dir="t"/>
          </a:scene3d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dirty="0" smtClean="0">
                  <a:solidFill>
                    <a:schemeClr val="accent6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367566" y="2549708"/>
              <a:ext cx="1218602" cy="943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000" i="0" u="none" strike="noStrike" cap="none" normalizeH="0" baseline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4000" i="0" u="none" strike="noStrike" cap="none" normalizeH="0" baseline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4000" i="0" u="none" strike="noStrike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dirty="0" smtClean="0">
                  <a:solidFill>
                    <a:schemeClr val="accent6"/>
                  </a:solidFill>
                </a:rPr>
                <a:t>”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903326" y="2312027"/>
            <a:ext cx="154080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60356" y="2537343"/>
            <a:ext cx="148790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0036" y="2609351"/>
            <a:ext cx="1133644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/>
                </a:solidFill>
              </a:rPr>
              <a:t>내가 </a:t>
            </a:r>
            <a:r>
              <a:rPr lang="ko-KR" altLang="en-US" sz="1400" dirty="0" smtClean="0">
                <a:solidFill>
                  <a:schemeClr val="bg1"/>
                </a:solidFill>
              </a:rPr>
              <a:t>입력</a:t>
            </a:r>
            <a:r>
              <a:rPr lang="ko-KR" altLang="en-US" sz="1400" dirty="0">
                <a:solidFill>
                  <a:schemeClr val="bg1"/>
                </a:solidFill>
              </a:rPr>
              <a:t>한</a:t>
            </a:r>
          </a:p>
        </p:txBody>
      </p:sp>
    </p:spTree>
    <p:extLst>
      <p:ext uri="{BB962C8B-B14F-4D97-AF65-F5344CB8AC3E}">
        <p14:creationId xmlns:p14="http://schemas.microsoft.com/office/powerpoint/2010/main" val="30070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0331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415992" y="2246117"/>
            <a:ext cx="2404731" cy="829689"/>
            <a:chOff x="2771800" y="2387303"/>
            <a:chExt cx="2404730" cy="1106252"/>
          </a:xfrm>
          <a:scene3d>
            <a:camera prst="obliqueBottomRight"/>
            <a:lightRig rig="threePt" dir="t"/>
          </a:scene3d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dirty="0" smtClean="0">
                  <a:solidFill>
                    <a:srgbClr val="79BD9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367566" y="2549708"/>
              <a:ext cx="1218602" cy="943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000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4000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4000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dirty="0" smtClean="0">
                  <a:solidFill>
                    <a:srgbClr val="79BD9A"/>
                  </a:solidFill>
                </a:rPr>
                <a:t>”</a:t>
              </a:r>
              <a:endParaRPr lang="ko-KR" altLang="en-US" dirty="0">
                <a:solidFill>
                  <a:srgbClr val="79BD9A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195736" y="2306364"/>
            <a:ext cx="154080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2726" y="2531680"/>
            <a:ext cx="148790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969</Words>
  <Application>Microsoft Office PowerPoint</Application>
  <PresentationFormat>화면 슬라이드 쇼(16:9)</PresentationFormat>
  <Paragraphs>287</Paragraphs>
  <Slides>38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T맵</dc:title>
  <dc:creator>student</dc:creator>
  <cp:lastModifiedBy>student</cp:lastModifiedBy>
  <cp:revision>103</cp:revision>
  <dcterms:created xsi:type="dcterms:W3CDTF">2018-08-20T08:44:23Z</dcterms:created>
  <dcterms:modified xsi:type="dcterms:W3CDTF">2018-08-23T12:25:04Z</dcterms:modified>
</cp:coreProperties>
</file>